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528" r:id="rId5"/>
    <p:sldId id="1534" r:id="rId6"/>
    <p:sldId id="1509" r:id="rId7"/>
    <p:sldId id="1556" r:id="rId8"/>
    <p:sldId id="1557" r:id="rId9"/>
    <p:sldId id="1558" r:id="rId10"/>
    <p:sldId id="1559" r:id="rId11"/>
    <p:sldId id="1560" r:id="rId12"/>
    <p:sldId id="1561" r:id="rId13"/>
    <p:sldId id="1562" r:id="rId14"/>
    <p:sldId id="1563" r:id="rId15"/>
    <p:sldId id="1519" r:id="rId16"/>
    <p:sldId id="1555" r:id="rId17"/>
    <p:sldId id="1510" r:id="rId18"/>
    <p:sldId id="1537" r:id="rId19"/>
    <p:sldId id="1538" r:id="rId20"/>
    <p:sldId id="1539" r:id="rId21"/>
    <p:sldId id="1540" r:id="rId22"/>
    <p:sldId id="1541" r:id="rId23"/>
    <p:sldId id="1551" r:id="rId24"/>
    <p:sldId id="1552" r:id="rId25"/>
    <p:sldId id="1553" r:id="rId26"/>
    <p:sldId id="1544" r:id="rId27"/>
    <p:sldId id="1545" r:id="rId28"/>
    <p:sldId id="1554" r:id="rId29"/>
    <p:sldId id="1546" r:id="rId30"/>
    <p:sldId id="1547" r:id="rId31"/>
    <p:sldId id="1548" r:id="rId32"/>
    <p:sldId id="1536" r:id="rId33"/>
    <p:sldId id="1535"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41" autoAdjust="0"/>
    <p:restoredTop sz="75725" autoAdjust="0"/>
  </p:normalViewPr>
  <p:slideViewPr>
    <p:cSldViewPr>
      <p:cViewPr varScale="1">
        <p:scale>
          <a:sx n="51" d="100"/>
          <a:sy n="51" d="100"/>
        </p:scale>
        <p:origin x="173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E7C56-65CD-439F-9580-73D952CD8FC8}" type="doc">
      <dgm:prSet loTypeId="urn:microsoft.com/office/officeart/2008/layout/HorizontalMultiLevelHierarchy" loCatId="hierarchy" qsTypeId="urn:microsoft.com/office/officeart/2005/8/quickstyle/simple5" qsCatId="simple" csTypeId="urn:microsoft.com/office/officeart/2005/8/colors/colorful1" csCatId="colorful" phldr="1"/>
      <dgm:spPr/>
      <dgm:t>
        <a:bodyPr/>
        <a:lstStyle/>
        <a:p>
          <a:endParaRPr lang="es-VE"/>
        </a:p>
      </dgm:t>
    </dgm:pt>
    <dgm:pt modelId="{A607CCD2-3232-4AC5-8F49-FF198D84DD55}">
      <dgm:prSet phldrT="[Texto]" custT="1"/>
      <dgm:spPr/>
      <dgm:t>
        <a:bodyPr/>
        <a:lstStyle/>
        <a:p>
          <a:r>
            <a:rPr lang="es-VE" sz="1400"/>
            <a:t>SISTEMA DE TARIFICACION PARA SERVICIOS DE CLOUD PBX</a:t>
          </a:r>
        </a:p>
      </dgm:t>
    </dgm:pt>
    <dgm:pt modelId="{E631D9E2-D0A4-47C9-8D01-E59A2408644C}" type="parTrans" cxnId="{754F5D1A-7204-4283-8511-548929C617D3}">
      <dgm:prSet/>
      <dgm:spPr/>
      <dgm:t>
        <a:bodyPr/>
        <a:lstStyle/>
        <a:p>
          <a:endParaRPr lang="es-VE" sz="1400"/>
        </a:p>
      </dgm:t>
    </dgm:pt>
    <dgm:pt modelId="{C16761DC-4716-462B-932C-889AEDF514F6}" type="sibTrans" cxnId="{754F5D1A-7204-4283-8511-548929C617D3}">
      <dgm:prSet/>
      <dgm:spPr/>
      <dgm:t>
        <a:bodyPr/>
        <a:lstStyle/>
        <a:p>
          <a:endParaRPr lang="es-VE" sz="1400"/>
        </a:p>
      </dgm:t>
    </dgm:pt>
    <dgm:pt modelId="{69C92C0E-4C26-4C94-9247-52A8C7B82BEB}">
      <dgm:prSet phldrT="[Texto]" custT="1"/>
      <dgm:spPr/>
      <dgm:t>
        <a:bodyPr/>
        <a:lstStyle/>
        <a:p>
          <a:r>
            <a:rPr lang="es-VE" sz="1400"/>
            <a:t>TARIFICACIÓN</a:t>
          </a:r>
        </a:p>
      </dgm:t>
    </dgm:pt>
    <dgm:pt modelId="{9E8DAE2D-5850-453A-887B-FD5D56DA9430}" type="parTrans" cxnId="{C5E1CBC9-3E98-4B85-AC27-8CF9AE1705E9}">
      <dgm:prSet custT="1"/>
      <dgm:spPr/>
      <dgm:t>
        <a:bodyPr/>
        <a:lstStyle/>
        <a:p>
          <a:endParaRPr lang="es-VE" sz="1400"/>
        </a:p>
      </dgm:t>
    </dgm:pt>
    <dgm:pt modelId="{3D600905-1064-4C6F-98EB-67B95EF8F648}" type="sibTrans" cxnId="{C5E1CBC9-3E98-4B85-AC27-8CF9AE1705E9}">
      <dgm:prSet/>
      <dgm:spPr/>
      <dgm:t>
        <a:bodyPr/>
        <a:lstStyle/>
        <a:p>
          <a:endParaRPr lang="es-VE" sz="1400"/>
        </a:p>
      </dgm:t>
    </dgm:pt>
    <dgm:pt modelId="{C8B13B4A-1E44-4AFF-A24C-2CDC29FFAD45}">
      <dgm:prSet phldrT="[Texto]" custT="1"/>
      <dgm:spPr/>
      <dgm:t>
        <a:bodyPr/>
        <a:lstStyle/>
        <a:p>
          <a:r>
            <a:rPr lang="es-VE" sz="1400"/>
            <a:t>OPERADORES</a:t>
          </a:r>
        </a:p>
      </dgm:t>
    </dgm:pt>
    <dgm:pt modelId="{98E79EC2-5C05-4080-9369-DF7810BD8A38}" type="parTrans" cxnId="{7843876F-66CF-4D3E-9E4D-F29D12622983}">
      <dgm:prSet custT="1"/>
      <dgm:spPr/>
      <dgm:t>
        <a:bodyPr/>
        <a:lstStyle/>
        <a:p>
          <a:endParaRPr lang="es-VE" sz="1400"/>
        </a:p>
      </dgm:t>
    </dgm:pt>
    <dgm:pt modelId="{BB8294B6-4654-4130-B6DF-3E4E08C910EE}" type="sibTrans" cxnId="{7843876F-66CF-4D3E-9E4D-F29D12622983}">
      <dgm:prSet/>
      <dgm:spPr/>
      <dgm:t>
        <a:bodyPr/>
        <a:lstStyle/>
        <a:p>
          <a:endParaRPr lang="es-VE" sz="1400"/>
        </a:p>
      </dgm:t>
    </dgm:pt>
    <dgm:pt modelId="{81AAD22D-E4D7-4D44-85FB-92201D531264}">
      <dgm:prSet phldrT="[Texto]" custT="1"/>
      <dgm:spPr/>
      <dgm:t>
        <a:bodyPr/>
        <a:lstStyle/>
        <a:p>
          <a:r>
            <a:rPr lang="es-VE" sz="1400"/>
            <a:t>MAESTROS</a:t>
          </a:r>
        </a:p>
      </dgm:t>
    </dgm:pt>
    <dgm:pt modelId="{39080621-3067-4B08-8574-65B043819B8F}" type="parTrans" cxnId="{379637C7-A831-46DB-8C0D-AF8EBF4E1AF2}">
      <dgm:prSet custT="1"/>
      <dgm:spPr/>
      <dgm:t>
        <a:bodyPr/>
        <a:lstStyle/>
        <a:p>
          <a:endParaRPr lang="es-VE" sz="1400"/>
        </a:p>
      </dgm:t>
    </dgm:pt>
    <dgm:pt modelId="{A204EED8-30E7-408C-AEEB-1CB2986948AC}" type="sibTrans" cxnId="{379637C7-A831-46DB-8C0D-AF8EBF4E1AF2}">
      <dgm:prSet/>
      <dgm:spPr/>
      <dgm:t>
        <a:bodyPr/>
        <a:lstStyle/>
        <a:p>
          <a:endParaRPr lang="es-VE" sz="1400"/>
        </a:p>
      </dgm:t>
    </dgm:pt>
    <dgm:pt modelId="{19C6715D-7065-4C3E-975B-4C3BF77525B2}">
      <dgm:prSet phldrT="[Texto]" custT="1"/>
      <dgm:spPr/>
      <dgm:t>
        <a:bodyPr/>
        <a:lstStyle/>
        <a:p>
          <a:r>
            <a:rPr lang="es-VE" sz="1400"/>
            <a:t>CONFIGURACIÓN Y SEGURIDAD</a:t>
          </a:r>
        </a:p>
      </dgm:t>
    </dgm:pt>
    <dgm:pt modelId="{E74AE596-BCFC-4C4F-875A-D4F7E2FB37CB}" type="parTrans" cxnId="{23E050CD-9856-4AC3-A122-F7C037BF47CF}">
      <dgm:prSet/>
      <dgm:spPr/>
      <dgm:t>
        <a:bodyPr/>
        <a:lstStyle/>
        <a:p>
          <a:endParaRPr lang="es-VE"/>
        </a:p>
      </dgm:t>
    </dgm:pt>
    <dgm:pt modelId="{5161D4E3-5838-400B-A4F8-C2E71E9B51C2}" type="sibTrans" cxnId="{23E050CD-9856-4AC3-A122-F7C037BF47CF}">
      <dgm:prSet/>
      <dgm:spPr/>
      <dgm:t>
        <a:bodyPr/>
        <a:lstStyle/>
        <a:p>
          <a:endParaRPr lang="es-VE"/>
        </a:p>
      </dgm:t>
    </dgm:pt>
    <dgm:pt modelId="{EB82C6BE-7F8E-4FC1-883C-7C3B91F44744}" type="pres">
      <dgm:prSet presAssocID="{26FE7C56-65CD-439F-9580-73D952CD8FC8}" presName="Name0" presStyleCnt="0">
        <dgm:presLayoutVars>
          <dgm:chPref val="1"/>
          <dgm:dir/>
          <dgm:animOne val="branch"/>
          <dgm:animLvl val="lvl"/>
          <dgm:resizeHandles val="exact"/>
        </dgm:presLayoutVars>
      </dgm:prSet>
      <dgm:spPr/>
      <dgm:t>
        <a:bodyPr/>
        <a:lstStyle/>
        <a:p>
          <a:endParaRPr lang="es-ES"/>
        </a:p>
      </dgm:t>
    </dgm:pt>
    <dgm:pt modelId="{37B1778D-B84F-4BD1-82A6-2FE9518D10C0}" type="pres">
      <dgm:prSet presAssocID="{A607CCD2-3232-4AC5-8F49-FF198D84DD55}" presName="root1" presStyleCnt="0"/>
      <dgm:spPr/>
    </dgm:pt>
    <dgm:pt modelId="{662A176B-AD3A-4D08-B869-01D3D9C7B402}" type="pres">
      <dgm:prSet presAssocID="{A607CCD2-3232-4AC5-8F49-FF198D84DD55}" presName="LevelOneTextNode" presStyleLbl="node0" presStyleIdx="0" presStyleCnt="1">
        <dgm:presLayoutVars>
          <dgm:chPref val="3"/>
        </dgm:presLayoutVars>
      </dgm:prSet>
      <dgm:spPr/>
      <dgm:t>
        <a:bodyPr/>
        <a:lstStyle/>
        <a:p>
          <a:endParaRPr lang="es-ES"/>
        </a:p>
      </dgm:t>
    </dgm:pt>
    <dgm:pt modelId="{6F7E01F3-5FBF-44F5-A626-5C7B1669AC23}" type="pres">
      <dgm:prSet presAssocID="{A607CCD2-3232-4AC5-8F49-FF198D84DD55}" presName="level2hierChild" presStyleCnt="0"/>
      <dgm:spPr/>
    </dgm:pt>
    <dgm:pt modelId="{B128A6BB-EC51-4B4E-8393-9E874151C989}" type="pres">
      <dgm:prSet presAssocID="{9E8DAE2D-5850-453A-887B-FD5D56DA9430}" presName="conn2-1" presStyleLbl="parChTrans1D2" presStyleIdx="0" presStyleCnt="4"/>
      <dgm:spPr/>
      <dgm:t>
        <a:bodyPr/>
        <a:lstStyle/>
        <a:p>
          <a:endParaRPr lang="es-ES"/>
        </a:p>
      </dgm:t>
    </dgm:pt>
    <dgm:pt modelId="{B4FB0FD0-E66E-4A8F-B7C3-DD524A9A8BF9}" type="pres">
      <dgm:prSet presAssocID="{9E8DAE2D-5850-453A-887B-FD5D56DA9430}" presName="connTx" presStyleLbl="parChTrans1D2" presStyleIdx="0" presStyleCnt="4"/>
      <dgm:spPr/>
      <dgm:t>
        <a:bodyPr/>
        <a:lstStyle/>
        <a:p>
          <a:endParaRPr lang="es-ES"/>
        </a:p>
      </dgm:t>
    </dgm:pt>
    <dgm:pt modelId="{0AA20555-5E7E-4116-8DBD-1D92B13B31EE}" type="pres">
      <dgm:prSet presAssocID="{69C92C0E-4C26-4C94-9247-52A8C7B82BEB}" presName="root2" presStyleCnt="0"/>
      <dgm:spPr/>
    </dgm:pt>
    <dgm:pt modelId="{A0D1D978-3592-400E-89CD-9C540FB09901}" type="pres">
      <dgm:prSet presAssocID="{69C92C0E-4C26-4C94-9247-52A8C7B82BEB}" presName="LevelTwoTextNode" presStyleLbl="node2" presStyleIdx="0" presStyleCnt="4">
        <dgm:presLayoutVars>
          <dgm:chPref val="3"/>
        </dgm:presLayoutVars>
      </dgm:prSet>
      <dgm:spPr/>
      <dgm:t>
        <a:bodyPr/>
        <a:lstStyle/>
        <a:p>
          <a:endParaRPr lang="es-ES"/>
        </a:p>
      </dgm:t>
    </dgm:pt>
    <dgm:pt modelId="{1D451845-0704-4324-9D4F-B96D26245D50}" type="pres">
      <dgm:prSet presAssocID="{69C92C0E-4C26-4C94-9247-52A8C7B82BEB}" presName="level3hierChild" presStyleCnt="0"/>
      <dgm:spPr/>
    </dgm:pt>
    <dgm:pt modelId="{8C56075B-93C4-4761-8660-BD364237BB12}" type="pres">
      <dgm:prSet presAssocID="{98E79EC2-5C05-4080-9369-DF7810BD8A38}" presName="conn2-1" presStyleLbl="parChTrans1D2" presStyleIdx="1" presStyleCnt="4"/>
      <dgm:spPr/>
      <dgm:t>
        <a:bodyPr/>
        <a:lstStyle/>
        <a:p>
          <a:endParaRPr lang="es-ES"/>
        </a:p>
      </dgm:t>
    </dgm:pt>
    <dgm:pt modelId="{E3B202BD-7131-47B1-933D-3DCEE3E7CDFD}" type="pres">
      <dgm:prSet presAssocID="{98E79EC2-5C05-4080-9369-DF7810BD8A38}" presName="connTx" presStyleLbl="parChTrans1D2" presStyleIdx="1" presStyleCnt="4"/>
      <dgm:spPr/>
      <dgm:t>
        <a:bodyPr/>
        <a:lstStyle/>
        <a:p>
          <a:endParaRPr lang="es-ES"/>
        </a:p>
      </dgm:t>
    </dgm:pt>
    <dgm:pt modelId="{EE27DE37-B3AE-479E-87E0-45D0D9A901E1}" type="pres">
      <dgm:prSet presAssocID="{C8B13B4A-1E44-4AFF-A24C-2CDC29FFAD45}" presName="root2" presStyleCnt="0"/>
      <dgm:spPr/>
    </dgm:pt>
    <dgm:pt modelId="{2A33130A-145C-416D-B670-18612D67D9D0}" type="pres">
      <dgm:prSet presAssocID="{C8B13B4A-1E44-4AFF-A24C-2CDC29FFAD45}" presName="LevelTwoTextNode" presStyleLbl="node2" presStyleIdx="1" presStyleCnt="4">
        <dgm:presLayoutVars>
          <dgm:chPref val="3"/>
        </dgm:presLayoutVars>
      </dgm:prSet>
      <dgm:spPr/>
      <dgm:t>
        <a:bodyPr/>
        <a:lstStyle/>
        <a:p>
          <a:endParaRPr lang="es-ES"/>
        </a:p>
      </dgm:t>
    </dgm:pt>
    <dgm:pt modelId="{FE8BBD97-2FC2-42F0-8924-46CED70CA279}" type="pres">
      <dgm:prSet presAssocID="{C8B13B4A-1E44-4AFF-A24C-2CDC29FFAD45}" presName="level3hierChild" presStyleCnt="0"/>
      <dgm:spPr/>
    </dgm:pt>
    <dgm:pt modelId="{2F2FD20D-8427-4C60-BD9F-9B993223CB9A}" type="pres">
      <dgm:prSet presAssocID="{39080621-3067-4B08-8574-65B043819B8F}" presName="conn2-1" presStyleLbl="parChTrans1D2" presStyleIdx="2" presStyleCnt="4"/>
      <dgm:spPr/>
      <dgm:t>
        <a:bodyPr/>
        <a:lstStyle/>
        <a:p>
          <a:endParaRPr lang="es-ES"/>
        </a:p>
      </dgm:t>
    </dgm:pt>
    <dgm:pt modelId="{19F0A45E-0B48-49D2-A5DD-8F50DF455B30}" type="pres">
      <dgm:prSet presAssocID="{39080621-3067-4B08-8574-65B043819B8F}" presName="connTx" presStyleLbl="parChTrans1D2" presStyleIdx="2" presStyleCnt="4"/>
      <dgm:spPr/>
      <dgm:t>
        <a:bodyPr/>
        <a:lstStyle/>
        <a:p>
          <a:endParaRPr lang="es-ES"/>
        </a:p>
      </dgm:t>
    </dgm:pt>
    <dgm:pt modelId="{0339D5CF-CACB-4865-A34B-C8C13E465D5E}" type="pres">
      <dgm:prSet presAssocID="{81AAD22D-E4D7-4D44-85FB-92201D531264}" presName="root2" presStyleCnt="0"/>
      <dgm:spPr/>
    </dgm:pt>
    <dgm:pt modelId="{3A9E908F-1D0A-4A0F-AEA3-19F02BFBA77E}" type="pres">
      <dgm:prSet presAssocID="{81AAD22D-E4D7-4D44-85FB-92201D531264}" presName="LevelTwoTextNode" presStyleLbl="node2" presStyleIdx="2" presStyleCnt="4">
        <dgm:presLayoutVars>
          <dgm:chPref val="3"/>
        </dgm:presLayoutVars>
      </dgm:prSet>
      <dgm:spPr/>
      <dgm:t>
        <a:bodyPr/>
        <a:lstStyle/>
        <a:p>
          <a:endParaRPr lang="es-ES"/>
        </a:p>
      </dgm:t>
    </dgm:pt>
    <dgm:pt modelId="{BD0364E1-9FD0-4ED2-A8DE-84C53CF21FEE}" type="pres">
      <dgm:prSet presAssocID="{81AAD22D-E4D7-4D44-85FB-92201D531264}" presName="level3hierChild" presStyleCnt="0"/>
      <dgm:spPr/>
    </dgm:pt>
    <dgm:pt modelId="{C40B752B-FB73-4191-AF4D-886E24BD0419}" type="pres">
      <dgm:prSet presAssocID="{E74AE596-BCFC-4C4F-875A-D4F7E2FB37CB}" presName="conn2-1" presStyleLbl="parChTrans1D2" presStyleIdx="3" presStyleCnt="4"/>
      <dgm:spPr/>
      <dgm:t>
        <a:bodyPr/>
        <a:lstStyle/>
        <a:p>
          <a:endParaRPr lang="es-ES"/>
        </a:p>
      </dgm:t>
    </dgm:pt>
    <dgm:pt modelId="{43971580-52E4-4C44-B1D0-A34BF7095BFB}" type="pres">
      <dgm:prSet presAssocID="{E74AE596-BCFC-4C4F-875A-D4F7E2FB37CB}" presName="connTx" presStyleLbl="parChTrans1D2" presStyleIdx="3" presStyleCnt="4"/>
      <dgm:spPr/>
      <dgm:t>
        <a:bodyPr/>
        <a:lstStyle/>
        <a:p>
          <a:endParaRPr lang="es-ES"/>
        </a:p>
      </dgm:t>
    </dgm:pt>
    <dgm:pt modelId="{0235EF22-1483-4C02-83AA-F692F203828E}" type="pres">
      <dgm:prSet presAssocID="{19C6715D-7065-4C3E-975B-4C3BF77525B2}" presName="root2" presStyleCnt="0"/>
      <dgm:spPr/>
    </dgm:pt>
    <dgm:pt modelId="{292B3BF9-F821-46CF-9463-16CD2D23E264}" type="pres">
      <dgm:prSet presAssocID="{19C6715D-7065-4C3E-975B-4C3BF77525B2}" presName="LevelTwoTextNode" presStyleLbl="node2" presStyleIdx="3" presStyleCnt="4">
        <dgm:presLayoutVars>
          <dgm:chPref val="3"/>
        </dgm:presLayoutVars>
      </dgm:prSet>
      <dgm:spPr/>
      <dgm:t>
        <a:bodyPr/>
        <a:lstStyle/>
        <a:p>
          <a:endParaRPr lang="es-ES"/>
        </a:p>
      </dgm:t>
    </dgm:pt>
    <dgm:pt modelId="{72EE2100-39A8-4FEC-A4B0-EBA1206CBF26}" type="pres">
      <dgm:prSet presAssocID="{19C6715D-7065-4C3E-975B-4C3BF77525B2}" presName="level3hierChild" presStyleCnt="0"/>
      <dgm:spPr/>
    </dgm:pt>
  </dgm:ptLst>
  <dgm:cxnLst>
    <dgm:cxn modelId="{2E41DB1E-A7D8-495E-9A57-7D63B7144A7C}" type="presOf" srcId="{19C6715D-7065-4C3E-975B-4C3BF77525B2}" destId="{292B3BF9-F821-46CF-9463-16CD2D23E264}" srcOrd="0" destOrd="0" presId="urn:microsoft.com/office/officeart/2008/layout/HorizontalMultiLevelHierarchy"/>
    <dgm:cxn modelId="{C13C6E94-65C7-4921-9146-CB519DC7661F}" type="presOf" srcId="{98E79EC2-5C05-4080-9369-DF7810BD8A38}" destId="{E3B202BD-7131-47B1-933D-3DCEE3E7CDFD}" srcOrd="1" destOrd="0" presId="urn:microsoft.com/office/officeart/2008/layout/HorizontalMultiLevelHierarchy"/>
    <dgm:cxn modelId="{68E7E598-02DD-440F-B231-4F4876F76F9D}" type="presOf" srcId="{9E8DAE2D-5850-453A-887B-FD5D56DA9430}" destId="{B128A6BB-EC51-4B4E-8393-9E874151C989}" srcOrd="0" destOrd="0" presId="urn:microsoft.com/office/officeart/2008/layout/HorizontalMultiLevelHierarchy"/>
    <dgm:cxn modelId="{90B96C9E-FC78-4B92-905B-39491A092DA7}" type="presOf" srcId="{C8B13B4A-1E44-4AFF-A24C-2CDC29FFAD45}" destId="{2A33130A-145C-416D-B670-18612D67D9D0}" srcOrd="0" destOrd="0" presId="urn:microsoft.com/office/officeart/2008/layout/HorizontalMultiLevelHierarchy"/>
    <dgm:cxn modelId="{7843876F-66CF-4D3E-9E4D-F29D12622983}" srcId="{A607CCD2-3232-4AC5-8F49-FF198D84DD55}" destId="{C8B13B4A-1E44-4AFF-A24C-2CDC29FFAD45}" srcOrd="1" destOrd="0" parTransId="{98E79EC2-5C05-4080-9369-DF7810BD8A38}" sibTransId="{BB8294B6-4654-4130-B6DF-3E4E08C910EE}"/>
    <dgm:cxn modelId="{97EC2605-1758-4567-8A64-2ACA36659916}" type="presOf" srcId="{39080621-3067-4B08-8574-65B043819B8F}" destId="{2F2FD20D-8427-4C60-BD9F-9B993223CB9A}" srcOrd="0" destOrd="0" presId="urn:microsoft.com/office/officeart/2008/layout/HorizontalMultiLevelHierarchy"/>
    <dgm:cxn modelId="{D0A97068-DA26-48B6-839B-329C5D3BC7DF}" type="presOf" srcId="{69C92C0E-4C26-4C94-9247-52A8C7B82BEB}" destId="{A0D1D978-3592-400E-89CD-9C540FB09901}" srcOrd="0" destOrd="0" presId="urn:microsoft.com/office/officeart/2008/layout/HorizontalMultiLevelHierarchy"/>
    <dgm:cxn modelId="{23E050CD-9856-4AC3-A122-F7C037BF47CF}" srcId="{A607CCD2-3232-4AC5-8F49-FF198D84DD55}" destId="{19C6715D-7065-4C3E-975B-4C3BF77525B2}" srcOrd="3" destOrd="0" parTransId="{E74AE596-BCFC-4C4F-875A-D4F7E2FB37CB}" sibTransId="{5161D4E3-5838-400B-A4F8-C2E71E9B51C2}"/>
    <dgm:cxn modelId="{3AC85878-BF7A-4390-BF16-04C4EE45CB80}" type="presOf" srcId="{98E79EC2-5C05-4080-9369-DF7810BD8A38}" destId="{8C56075B-93C4-4761-8660-BD364237BB12}" srcOrd="0" destOrd="0" presId="urn:microsoft.com/office/officeart/2008/layout/HorizontalMultiLevelHierarchy"/>
    <dgm:cxn modelId="{C5E1CBC9-3E98-4B85-AC27-8CF9AE1705E9}" srcId="{A607CCD2-3232-4AC5-8F49-FF198D84DD55}" destId="{69C92C0E-4C26-4C94-9247-52A8C7B82BEB}" srcOrd="0" destOrd="0" parTransId="{9E8DAE2D-5850-453A-887B-FD5D56DA9430}" sibTransId="{3D600905-1064-4C6F-98EB-67B95EF8F648}"/>
    <dgm:cxn modelId="{4C3BFAD2-5894-40B3-82B7-DF09DD06B307}" type="presOf" srcId="{9E8DAE2D-5850-453A-887B-FD5D56DA9430}" destId="{B4FB0FD0-E66E-4A8F-B7C3-DD524A9A8BF9}" srcOrd="1" destOrd="0" presId="urn:microsoft.com/office/officeart/2008/layout/HorizontalMultiLevelHierarchy"/>
    <dgm:cxn modelId="{51A9BED1-ABD9-42E5-8598-F1244985A6C6}" type="presOf" srcId="{81AAD22D-E4D7-4D44-85FB-92201D531264}" destId="{3A9E908F-1D0A-4A0F-AEA3-19F02BFBA77E}" srcOrd="0" destOrd="0" presId="urn:microsoft.com/office/officeart/2008/layout/HorizontalMultiLevelHierarchy"/>
    <dgm:cxn modelId="{CA1E4927-BFE6-4364-822F-28DF36EE6A38}" type="presOf" srcId="{E74AE596-BCFC-4C4F-875A-D4F7E2FB37CB}" destId="{43971580-52E4-4C44-B1D0-A34BF7095BFB}" srcOrd="1" destOrd="0" presId="urn:microsoft.com/office/officeart/2008/layout/HorizontalMultiLevelHierarchy"/>
    <dgm:cxn modelId="{9904DE8A-0AD2-40C1-A308-634AD3C6FA19}" type="presOf" srcId="{26FE7C56-65CD-439F-9580-73D952CD8FC8}" destId="{EB82C6BE-7F8E-4FC1-883C-7C3B91F44744}" srcOrd="0" destOrd="0" presId="urn:microsoft.com/office/officeart/2008/layout/HorizontalMultiLevelHierarchy"/>
    <dgm:cxn modelId="{379637C7-A831-46DB-8C0D-AF8EBF4E1AF2}" srcId="{A607CCD2-3232-4AC5-8F49-FF198D84DD55}" destId="{81AAD22D-E4D7-4D44-85FB-92201D531264}" srcOrd="2" destOrd="0" parTransId="{39080621-3067-4B08-8574-65B043819B8F}" sibTransId="{A204EED8-30E7-408C-AEEB-1CB2986948AC}"/>
    <dgm:cxn modelId="{BD37E46B-8BCD-411E-A697-F13D442AE314}" type="presOf" srcId="{E74AE596-BCFC-4C4F-875A-D4F7E2FB37CB}" destId="{C40B752B-FB73-4191-AF4D-886E24BD0419}" srcOrd="0" destOrd="0" presId="urn:microsoft.com/office/officeart/2008/layout/HorizontalMultiLevelHierarchy"/>
    <dgm:cxn modelId="{754F5D1A-7204-4283-8511-548929C617D3}" srcId="{26FE7C56-65CD-439F-9580-73D952CD8FC8}" destId="{A607CCD2-3232-4AC5-8F49-FF198D84DD55}" srcOrd="0" destOrd="0" parTransId="{E631D9E2-D0A4-47C9-8D01-E59A2408644C}" sibTransId="{C16761DC-4716-462B-932C-889AEDF514F6}"/>
    <dgm:cxn modelId="{31DE80B9-B4BD-4022-A836-6CCD77B1A1D7}" type="presOf" srcId="{A607CCD2-3232-4AC5-8F49-FF198D84DD55}" destId="{662A176B-AD3A-4D08-B869-01D3D9C7B402}" srcOrd="0" destOrd="0" presId="urn:microsoft.com/office/officeart/2008/layout/HorizontalMultiLevelHierarchy"/>
    <dgm:cxn modelId="{89A20BFA-5AE8-4597-9165-854AC9F73AA7}" type="presOf" srcId="{39080621-3067-4B08-8574-65B043819B8F}" destId="{19F0A45E-0B48-49D2-A5DD-8F50DF455B30}" srcOrd="1" destOrd="0" presId="urn:microsoft.com/office/officeart/2008/layout/HorizontalMultiLevelHierarchy"/>
    <dgm:cxn modelId="{2DF37768-D1A0-4B0B-BB4B-CF227B87DCF0}" type="presParOf" srcId="{EB82C6BE-7F8E-4FC1-883C-7C3B91F44744}" destId="{37B1778D-B84F-4BD1-82A6-2FE9518D10C0}" srcOrd="0" destOrd="0" presId="urn:microsoft.com/office/officeart/2008/layout/HorizontalMultiLevelHierarchy"/>
    <dgm:cxn modelId="{4576378B-03F1-435A-812A-46B072C26C06}" type="presParOf" srcId="{37B1778D-B84F-4BD1-82A6-2FE9518D10C0}" destId="{662A176B-AD3A-4D08-B869-01D3D9C7B402}" srcOrd="0" destOrd="0" presId="urn:microsoft.com/office/officeart/2008/layout/HorizontalMultiLevelHierarchy"/>
    <dgm:cxn modelId="{089BF274-A008-4450-9619-1AF1592DB98D}" type="presParOf" srcId="{37B1778D-B84F-4BD1-82A6-2FE9518D10C0}" destId="{6F7E01F3-5FBF-44F5-A626-5C7B1669AC23}" srcOrd="1" destOrd="0" presId="urn:microsoft.com/office/officeart/2008/layout/HorizontalMultiLevelHierarchy"/>
    <dgm:cxn modelId="{1622DF8F-FDCD-4234-92EF-DBF963484654}" type="presParOf" srcId="{6F7E01F3-5FBF-44F5-A626-5C7B1669AC23}" destId="{B128A6BB-EC51-4B4E-8393-9E874151C989}" srcOrd="0" destOrd="0" presId="urn:microsoft.com/office/officeart/2008/layout/HorizontalMultiLevelHierarchy"/>
    <dgm:cxn modelId="{90C6EA78-8DB1-4192-84BD-7E179DE7A954}" type="presParOf" srcId="{B128A6BB-EC51-4B4E-8393-9E874151C989}" destId="{B4FB0FD0-E66E-4A8F-B7C3-DD524A9A8BF9}" srcOrd="0" destOrd="0" presId="urn:microsoft.com/office/officeart/2008/layout/HorizontalMultiLevelHierarchy"/>
    <dgm:cxn modelId="{76FA9570-25A8-4DB9-AC7F-B1BDDDA192D4}" type="presParOf" srcId="{6F7E01F3-5FBF-44F5-A626-5C7B1669AC23}" destId="{0AA20555-5E7E-4116-8DBD-1D92B13B31EE}" srcOrd="1" destOrd="0" presId="urn:microsoft.com/office/officeart/2008/layout/HorizontalMultiLevelHierarchy"/>
    <dgm:cxn modelId="{FCD397AC-1C94-49A9-B1BF-84503EE9B4AC}" type="presParOf" srcId="{0AA20555-5E7E-4116-8DBD-1D92B13B31EE}" destId="{A0D1D978-3592-400E-89CD-9C540FB09901}" srcOrd="0" destOrd="0" presId="urn:microsoft.com/office/officeart/2008/layout/HorizontalMultiLevelHierarchy"/>
    <dgm:cxn modelId="{3E0DAF31-56F3-4CBF-A74E-96693AFB62F2}" type="presParOf" srcId="{0AA20555-5E7E-4116-8DBD-1D92B13B31EE}" destId="{1D451845-0704-4324-9D4F-B96D26245D50}" srcOrd="1" destOrd="0" presId="urn:microsoft.com/office/officeart/2008/layout/HorizontalMultiLevelHierarchy"/>
    <dgm:cxn modelId="{146D3B59-B297-4CDF-87F9-5726C52C2B47}" type="presParOf" srcId="{6F7E01F3-5FBF-44F5-A626-5C7B1669AC23}" destId="{8C56075B-93C4-4761-8660-BD364237BB12}" srcOrd="2" destOrd="0" presId="urn:microsoft.com/office/officeart/2008/layout/HorizontalMultiLevelHierarchy"/>
    <dgm:cxn modelId="{E7E27380-E68E-4EED-BA53-4E9F30B7BF87}" type="presParOf" srcId="{8C56075B-93C4-4761-8660-BD364237BB12}" destId="{E3B202BD-7131-47B1-933D-3DCEE3E7CDFD}" srcOrd="0" destOrd="0" presId="urn:microsoft.com/office/officeart/2008/layout/HorizontalMultiLevelHierarchy"/>
    <dgm:cxn modelId="{405E3A07-5B56-4B3A-AE3A-0404BB23DF00}" type="presParOf" srcId="{6F7E01F3-5FBF-44F5-A626-5C7B1669AC23}" destId="{EE27DE37-B3AE-479E-87E0-45D0D9A901E1}" srcOrd="3" destOrd="0" presId="urn:microsoft.com/office/officeart/2008/layout/HorizontalMultiLevelHierarchy"/>
    <dgm:cxn modelId="{35F7B67D-FEFA-42D8-B2EA-5A3EE4414F51}" type="presParOf" srcId="{EE27DE37-B3AE-479E-87E0-45D0D9A901E1}" destId="{2A33130A-145C-416D-B670-18612D67D9D0}" srcOrd="0" destOrd="0" presId="urn:microsoft.com/office/officeart/2008/layout/HorizontalMultiLevelHierarchy"/>
    <dgm:cxn modelId="{633FD515-8EF5-4781-BFE1-CDF775189B9A}" type="presParOf" srcId="{EE27DE37-B3AE-479E-87E0-45D0D9A901E1}" destId="{FE8BBD97-2FC2-42F0-8924-46CED70CA279}" srcOrd="1" destOrd="0" presId="urn:microsoft.com/office/officeart/2008/layout/HorizontalMultiLevelHierarchy"/>
    <dgm:cxn modelId="{04DA7C67-2DC9-48AA-9FE0-91C3A662F0B4}" type="presParOf" srcId="{6F7E01F3-5FBF-44F5-A626-5C7B1669AC23}" destId="{2F2FD20D-8427-4C60-BD9F-9B993223CB9A}" srcOrd="4" destOrd="0" presId="urn:microsoft.com/office/officeart/2008/layout/HorizontalMultiLevelHierarchy"/>
    <dgm:cxn modelId="{331566D1-1F9C-4FA2-8276-1AC5FD817E3F}" type="presParOf" srcId="{2F2FD20D-8427-4C60-BD9F-9B993223CB9A}" destId="{19F0A45E-0B48-49D2-A5DD-8F50DF455B30}" srcOrd="0" destOrd="0" presId="urn:microsoft.com/office/officeart/2008/layout/HorizontalMultiLevelHierarchy"/>
    <dgm:cxn modelId="{6D201528-53A1-4BB5-B5C7-855E81F10B81}" type="presParOf" srcId="{6F7E01F3-5FBF-44F5-A626-5C7B1669AC23}" destId="{0339D5CF-CACB-4865-A34B-C8C13E465D5E}" srcOrd="5" destOrd="0" presId="urn:microsoft.com/office/officeart/2008/layout/HorizontalMultiLevelHierarchy"/>
    <dgm:cxn modelId="{DB9A4EC9-A332-4572-8CAA-F088B6D5DD30}" type="presParOf" srcId="{0339D5CF-CACB-4865-A34B-C8C13E465D5E}" destId="{3A9E908F-1D0A-4A0F-AEA3-19F02BFBA77E}" srcOrd="0" destOrd="0" presId="urn:microsoft.com/office/officeart/2008/layout/HorizontalMultiLevelHierarchy"/>
    <dgm:cxn modelId="{DDDB4989-9515-4A83-8804-F521CFBD1CAA}" type="presParOf" srcId="{0339D5CF-CACB-4865-A34B-C8C13E465D5E}" destId="{BD0364E1-9FD0-4ED2-A8DE-84C53CF21FEE}" srcOrd="1" destOrd="0" presId="urn:microsoft.com/office/officeart/2008/layout/HorizontalMultiLevelHierarchy"/>
    <dgm:cxn modelId="{E7139488-3B42-422D-9EFC-AF4CE3DBB4F1}" type="presParOf" srcId="{6F7E01F3-5FBF-44F5-A626-5C7B1669AC23}" destId="{C40B752B-FB73-4191-AF4D-886E24BD0419}" srcOrd="6" destOrd="0" presId="urn:microsoft.com/office/officeart/2008/layout/HorizontalMultiLevelHierarchy"/>
    <dgm:cxn modelId="{FD8CFBC9-D962-4D8D-99DD-3953169AA3EE}" type="presParOf" srcId="{C40B752B-FB73-4191-AF4D-886E24BD0419}" destId="{43971580-52E4-4C44-B1D0-A34BF7095BFB}" srcOrd="0" destOrd="0" presId="urn:microsoft.com/office/officeart/2008/layout/HorizontalMultiLevelHierarchy"/>
    <dgm:cxn modelId="{A1153D40-2D6C-45EC-8843-69999AE0B052}" type="presParOf" srcId="{6F7E01F3-5FBF-44F5-A626-5C7B1669AC23}" destId="{0235EF22-1483-4C02-83AA-F692F203828E}" srcOrd="7" destOrd="0" presId="urn:microsoft.com/office/officeart/2008/layout/HorizontalMultiLevelHierarchy"/>
    <dgm:cxn modelId="{23567F75-559E-43CE-AA2F-19741F841FB9}" type="presParOf" srcId="{0235EF22-1483-4C02-83AA-F692F203828E}" destId="{292B3BF9-F821-46CF-9463-16CD2D23E264}" srcOrd="0" destOrd="0" presId="urn:microsoft.com/office/officeart/2008/layout/HorizontalMultiLevelHierarchy"/>
    <dgm:cxn modelId="{A782B768-F868-4FA6-98E5-05686F8FC3C1}" type="presParOf" srcId="{0235EF22-1483-4C02-83AA-F692F203828E}" destId="{72EE2100-39A8-4FEC-A4B0-EBA1206CBF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B752B-FB73-4191-AF4D-886E24BD0419}">
      <dsp:nvSpPr>
        <dsp:cNvPr id="0" name=""/>
        <dsp:cNvSpPr/>
      </dsp:nvSpPr>
      <dsp:spPr>
        <a:xfrm>
          <a:off x="752813" y="1539591"/>
          <a:ext cx="383789" cy="1096958"/>
        </a:xfrm>
        <a:custGeom>
          <a:avLst/>
          <a:gdLst/>
          <a:ahLst/>
          <a:cxnLst/>
          <a:rect l="0" t="0" r="0" b="0"/>
          <a:pathLst>
            <a:path>
              <a:moveTo>
                <a:pt x="0" y="0"/>
              </a:moveTo>
              <a:lnTo>
                <a:pt x="191894" y="0"/>
              </a:lnTo>
              <a:lnTo>
                <a:pt x="191894" y="1096958"/>
              </a:lnTo>
              <a:lnTo>
                <a:pt x="383789" y="1096958"/>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VE" sz="500" kern="1200"/>
        </a:p>
      </dsp:txBody>
      <dsp:txXfrm>
        <a:off x="915654" y="2059016"/>
        <a:ext cx="58107" cy="58107"/>
      </dsp:txXfrm>
    </dsp:sp>
    <dsp:sp modelId="{2F2FD20D-8427-4C60-BD9F-9B993223CB9A}">
      <dsp:nvSpPr>
        <dsp:cNvPr id="0" name=""/>
        <dsp:cNvSpPr/>
      </dsp:nvSpPr>
      <dsp:spPr>
        <a:xfrm>
          <a:off x="752813" y="1539591"/>
          <a:ext cx="383789" cy="365652"/>
        </a:xfrm>
        <a:custGeom>
          <a:avLst/>
          <a:gdLst/>
          <a:ahLst/>
          <a:cxnLst/>
          <a:rect l="0" t="0" r="0" b="0"/>
          <a:pathLst>
            <a:path>
              <a:moveTo>
                <a:pt x="0" y="0"/>
              </a:moveTo>
              <a:lnTo>
                <a:pt x="191894" y="0"/>
              </a:lnTo>
              <a:lnTo>
                <a:pt x="191894" y="365652"/>
              </a:lnTo>
              <a:lnTo>
                <a:pt x="383789" y="365652"/>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s-VE" sz="1400" kern="1200"/>
        </a:p>
      </dsp:txBody>
      <dsp:txXfrm>
        <a:off x="931455" y="1709165"/>
        <a:ext cx="26504" cy="26504"/>
      </dsp:txXfrm>
    </dsp:sp>
    <dsp:sp modelId="{8C56075B-93C4-4761-8660-BD364237BB12}">
      <dsp:nvSpPr>
        <dsp:cNvPr id="0" name=""/>
        <dsp:cNvSpPr/>
      </dsp:nvSpPr>
      <dsp:spPr>
        <a:xfrm>
          <a:off x="752813" y="1173938"/>
          <a:ext cx="383789" cy="365652"/>
        </a:xfrm>
        <a:custGeom>
          <a:avLst/>
          <a:gdLst/>
          <a:ahLst/>
          <a:cxnLst/>
          <a:rect l="0" t="0" r="0" b="0"/>
          <a:pathLst>
            <a:path>
              <a:moveTo>
                <a:pt x="0" y="365652"/>
              </a:moveTo>
              <a:lnTo>
                <a:pt x="191894" y="365652"/>
              </a:lnTo>
              <a:lnTo>
                <a:pt x="191894" y="0"/>
              </a:lnTo>
              <a:lnTo>
                <a:pt x="383789" y="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s-VE" sz="1400" kern="1200"/>
        </a:p>
      </dsp:txBody>
      <dsp:txXfrm>
        <a:off x="931455" y="1343512"/>
        <a:ext cx="26504" cy="26504"/>
      </dsp:txXfrm>
    </dsp:sp>
    <dsp:sp modelId="{B128A6BB-EC51-4B4E-8393-9E874151C989}">
      <dsp:nvSpPr>
        <dsp:cNvPr id="0" name=""/>
        <dsp:cNvSpPr/>
      </dsp:nvSpPr>
      <dsp:spPr>
        <a:xfrm>
          <a:off x="752813" y="442632"/>
          <a:ext cx="383789" cy="1096958"/>
        </a:xfrm>
        <a:custGeom>
          <a:avLst/>
          <a:gdLst/>
          <a:ahLst/>
          <a:cxnLst/>
          <a:rect l="0" t="0" r="0" b="0"/>
          <a:pathLst>
            <a:path>
              <a:moveTo>
                <a:pt x="0" y="1096958"/>
              </a:moveTo>
              <a:lnTo>
                <a:pt x="191894" y="1096958"/>
              </a:lnTo>
              <a:lnTo>
                <a:pt x="191894" y="0"/>
              </a:lnTo>
              <a:lnTo>
                <a:pt x="383789" y="0"/>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s-VE" sz="1400" kern="1200"/>
        </a:p>
      </dsp:txBody>
      <dsp:txXfrm>
        <a:off x="915654" y="962057"/>
        <a:ext cx="58107" cy="58107"/>
      </dsp:txXfrm>
    </dsp:sp>
    <dsp:sp modelId="{662A176B-AD3A-4D08-B869-01D3D9C7B402}">
      <dsp:nvSpPr>
        <dsp:cNvPr id="0" name=""/>
        <dsp:cNvSpPr/>
      </dsp:nvSpPr>
      <dsp:spPr>
        <a:xfrm rot="16200000">
          <a:off x="-1079299" y="1247068"/>
          <a:ext cx="3079182" cy="5850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VE" sz="1400" kern="1200"/>
            <a:t>SISTEMA DE TARIFICACION PARA SERVICIOS DE CLOUD PBX</a:t>
          </a:r>
        </a:p>
      </dsp:txBody>
      <dsp:txXfrm>
        <a:off x="-1079299" y="1247068"/>
        <a:ext cx="3079182" cy="585044"/>
      </dsp:txXfrm>
    </dsp:sp>
    <dsp:sp modelId="{A0D1D978-3592-400E-89CD-9C540FB09901}">
      <dsp:nvSpPr>
        <dsp:cNvPr id="0" name=""/>
        <dsp:cNvSpPr/>
      </dsp:nvSpPr>
      <dsp:spPr>
        <a:xfrm>
          <a:off x="1136602" y="150110"/>
          <a:ext cx="1918946" cy="585044"/>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VE" sz="1400" kern="1200"/>
            <a:t>TARIFICACIÓN</a:t>
          </a:r>
        </a:p>
      </dsp:txBody>
      <dsp:txXfrm>
        <a:off x="1136602" y="150110"/>
        <a:ext cx="1918946" cy="585044"/>
      </dsp:txXfrm>
    </dsp:sp>
    <dsp:sp modelId="{2A33130A-145C-416D-B670-18612D67D9D0}">
      <dsp:nvSpPr>
        <dsp:cNvPr id="0" name=""/>
        <dsp:cNvSpPr/>
      </dsp:nvSpPr>
      <dsp:spPr>
        <a:xfrm>
          <a:off x="1136602" y="881415"/>
          <a:ext cx="1918946" cy="585044"/>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VE" sz="1400" kern="1200"/>
            <a:t>OPERADORES</a:t>
          </a:r>
        </a:p>
      </dsp:txBody>
      <dsp:txXfrm>
        <a:off x="1136602" y="881415"/>
        <a:ext cx="1918946" cy="585044"/>
      </dsp:txXfrm>
    </dsp:sp>
    <dsp:sp modelId="{3A9E908F-1D0A-4A0F-AEA3-19F02BFBA77E}">
      <dsp:nvSpPr>
        <dsp:cNvPr id="0" name=""/>
        <dsp:cNvSpPr/>
      </dsp:nvSpPr>
      <dsp:spPr>
        <a:xfrm>
          <a:off x="1136602" y="1612721"/>
          <a:ext cx="1918946" cy="585044"/>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VE" sz="1400" kern="1200"/>
            <a:t>MAESTROS</a:t>
          </a:r>
        </a:p>
      </dsp:txBody>
      <dsp:txXfrm>
        <a:off x="1136602" y="1612721"/>
        <a:ext cx="1918946" cy="585044"/>
      </dsp:txXfrm>
    </dsp:sp>
    <dsp:sp modelId="{292B3BF9-F821-46CF-9463-16CD2D23E264}">
      <dsp:nvSpPr>
        <dsp:cNvPr id="0" name=""/>
        <dsp:cNvSpPr/>
      </dsp:nvSpPr>
      <dsp:spPr>
        <a:xfrm>
          <a:off x="1136602" y="2344027"/>
          <a:ext cx="1918946" cy="585044"/>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VE" sz="1400" kern="1200"/>
            <a:t>CONFIGURACIÓN Y SEGURIDAD</a:t>
          </a:r>
        </a:p>
      </dsp:txBody>
      <dsp:txXfrm>
        <a:off x="1136602" y="2344027"/>
        <a:ext cx="1918946" cy="58504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GCIO SUMMIT 2016</a:t>
            </a:r>
          </a:p>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11:55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11:55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10/4/2016 11:55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72599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a:solidFill>
                <a:schemeClr val="tx1"/>
              </a:solidFill>
              <a:effectLst/>
              <a:latin typeface="Segoe UI Light" pitchFamily="34" charset="0"/>
              <a:ea typeface="+mn-ea"/>
              <a:cs typeface="+mn-cs"/>
            </a:endParaRPr>
          </a:p>
          <a:p>
            <a:r>
              <a:rPr lang="es-ES" sz="900" b="0" kern="1200">
                <a:solidFill>
                  <a:srgbClr val="FF0000"/>
                </a:solidFill>
                <a:effectLst/>
                <a:latin typeface="Segoe UI Light" pitchFamily="34" charset="0"/>
                <a:ea typeface="+mn-ea"/>
                <a:cs typeface="+mn-cs"/>
              </a:rPr>
              <a:t>Arquitectura de </a:t>
            </a:r>
            <a:r>
              <a:rPr lang="es-ES" sz="900" b="0" kern="1200" err="1">
                <a:solidFill>
                  <a:srgbClr val="FF0000"/>
                </a:solidFill>
                <a:effectLst/>
                <a:latin typeface="Segoe UI Light" pitchFamily="34" charset="0"/>
                <a:ea typeface="+mn-ea"/>
                <a:cs typeface="+mn-cs"/>
              </a:rPr>
              <a:t>OfficeMaster</a:t>
            </a:r>
            <a:r>
              <a:rPr lang="es-ES" sz="900" b="0" kern="1200">
                <a:solidFill>
                  <a:srgbClr val="FF0000"/>
                </a:solidFill>
                <a:effectLst/>
                <a:latin typeface="Segoe UI Light" pitchFamily="34" charset="0"/>
                <a:ea typeface="+mn-ea"/>
                <a:cs typeface="+mn-cs"/>
              </a:rPr>
              <a:t> </a:t>
            </a:r>
            <a:r>
              <a:rPr lang="es-ES" sz="900" b="0" kern="1200" err="1">
                <a:solidFill>
                  <a:srgbClr val="FF0000"/>
                </a:solidFill>
                <a:effectLst/>
                <a:latin typeface="Segoe UI Light" pitchFamily="34" charset="0"/>
                <a:ea typeface="+mn-ea"/>
                <a:cs typeface="+mn-cs"/>
              </a:rPr>
              <a:t>EntryControl</a:t>
            </a:r>
            <a:r>
              <a:rPr lang="es-ES" sz="900" b="0" kern="1200">
                <a:solidFill>
                  <a:srgbClr val="FF0000"/>
                </a:solidFill>
                <a:effectLst/>
                <a:latin typeface="Segoe UI Light" pitchFamily="34" charset="0"/>
                <a:ea typeface="+mn-ea"/>
                <a:cs typeface="+mn-cs"/>
              </a:rPr>
              <a:t> A través de la Administración </a:t>
            </a:r>
            <a:r>
              <a:rPr lang="es-ES" sz="900" b="0" kern="1200" err="1">
                <a:solidFill>
                  <a:srgbClr val="FF0000"/>
                </a:solidFill>
                <a:effectLst/>
                <a:latin typeface="Segoe UI Light" pitchFamily="34" charset="0"/>
                <a:ea typeface="+mn-ea"/>
                <a:cs typeface="+mn-cs"/>
              </a:rPr>
              <a:t>EntryControl</a:t>
            </a:r>
            <a:r>
              <a:rPr lang="es-ES" sz="900" b="0" kern="1200">
                <a:solidFill>
                  <a:srgbClr val="FF0000"/>
                </a:solidFill>
                <a:effectLst/>
                <a:latin typeface="Segoe UI Light" pitchFamily="34" charset="0"/>
                <a:ea typeface="+mn-ea"/>
                <a:cs typeface="+mn-cs"/>
              </a:rPr>
              <a:t>, un grupo de Active Directory está configurado y administrado. En Skype para empresas administradas dispositivos analógicos que representan cada uno una estación de puerta se agregan a este grupo. Para cada estación, se gestionan los detalles de la cámara como la dirección IP, tipo de cámara o información de inicio de sesión. Además, la forma en que se controla la función de apertura de la puerta está configurado. Por razones técnicas, tiene que haber una diferenciación entre las conexiones de voz de sólo y los que también proporcionan una señal de vídeo. La llamada de voz entrante llega </a:t>
            </a:r>
            <a:r>
              <a:rPr lang="es-ES" sz="900" b="0" kern="1200" err="1">
                <a:solidFill>
                  <a:srgbClr val="FF0000"/>
                </a:solidFill>
                <a:effectLst/>
                <a:latin typeface="Segoe UI Light" pitchFamily="34" charset="0"/>
                <a:ea typeface="+mn-ea"/>
                <a:cs typeface="+mn-cs"/>
              </a:rPr>
              <a:t>OfficeMaster</a:t>
            </a:r>
            <a:r>
              <a:rPr lang="es-ES" sz="900" b="0" kern="1200">
                <a:solidFill>
                  <a:srgbClr val="FF0000"/>
                </a:solidFill>
                <a:effectLst/>
                <a:latin typeface="Segoe UI Light" pitchFamily="34" charset="0"/>
                <a:ea typeface="+mn-ea"/>
                <a:cs typeface="+mn-cs"/>
              </a:rPr>
              <a:t> puerta, ya sea a través de una interfaz analógica o SIP. La puerta de enlace con la opción SIP2SIP traduce el protocolo para la versión SIP predefinido del Skype para Business Server. Con base en el número del </a:t>
            </a:r>
            <a:r>
              <a:rPr lang="es-ES" sz="900" b="0" u="sng" kern="1200">
                <a:solidFill>
                  <a:srgbClr val="FF0000"/>
                </a:solidFill>
                <a:effectLst/>
                <a:latin typeface="Segoe UI Light" pitchFamily="34" charset="0"/>
                <a:ea typeface="+mn-ea"/>
                <a:cs typeface="+mn-cs"/>
              </a:rPr>
              <a:t>remitente, Skype para empresas reconoce que se trata de una llamada desde un dispositivo analógico configurado y lo reenvía al usuario seleccionado, respectivamente grupo de respuesta. La llamada se señaliza normalmente en la ubicación de destino. </a:t>
            </a:r>
            <a:r>
              <a:rPr lang="es-ES" sz="900" b="0" u="sng" kern="1200" err="1">
                <a:solidFill>
                  <a:srgbClr val="FF0000"/>
                </a:solidFill>
                <a:effectLst/>
                <a:latin typeface="Segoe UI Light" pitchFamily="34" charset="0"/>
                <a:ea typeface="+mn-ea"/>
                <a:cs typeface="+mn-cs"/>
              </a:rPr>
              <a:t>EntryControl</a:t>
            </a:r>
            <a:r>
              <a:rPr lang="es-ES" sz="900" b="0" u="sng" kern="1200">
                <a:solidFill>
                  <a:srgbClr val="FF0000"/>
                </a:solidFill>
                <a:effectLst/>
                <a:latin typeface="Segoe UI Light" pitchFamily="34" charset="0"/>
                <a:ea typeface="+mn-ea"/>
                <a:cs typeface="+mn-cs"/>
              </a:rPr>
              <a:t> está instalado en todos los clientes participantes. Tiene que ser parte del sistema automático de arranque y obtendrá información de los dispositivos de intercomunicación </a:t>
            </a:r>
          </a:p>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94140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94787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038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26476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0689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10/4/2016 11:55 AM</a:t>
            </a:fld>
            <a:endParaRPr lang="en-US">
              <a:solidFill>
                <a:prstClr val="black"/>
              </a:solidFill>
            </a:endParaRPr>
          </a:p>
        </p:txBody>
      </p:sp>
      <p:sp>
        <p:nvSpPr>
          <p:cNvPr id="12" name="Header Placeholder 11"/>
          <p:cNvSpPr>
            <a:spLocks noGrp="1"/>
          </p:cNvSpPr>
          <p:nvPr>
            <p:ph type="hdr" sz="quarter" idx="15"/>
          </p:nvPr>
        </p:nvSpPr>
        <p:spPr/>
        <p:txBody>
          <a:bodyPr/>
          <a:lstStyle/>
          <a:p>
            <a:endParaRPr lang="en-US">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6081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2661250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65249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9503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71612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112140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41703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61384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04923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10/4/2016 11:55 AM</a:t>
            </a:fld>
            <a:endParaRPr lang="en-US">
              <a:solidFill>
                <a:prstClr val="black"/>
              </a:solidFill>
            </a:endParaRPr>
          </a:p>
        </p:txBody>
      </p:sp>
      <p:sp>
        <p:nvSpPr>
          <p:cNvPr id="12" name="Header Placeholder 11"/>
          <p:cNvSpPr>
            <a:spLocks noGrp="1"/>
          </p:cNvSpPr>
          <p:nvPr>
            <p:ph type="hdr" sz="quarter" idx="15"/>
          </p:nvPr>
        </p:nvSpPr>
        <p:spPr/>
        <p:txBody>
          <a:bodyPr/>
          <a:lstStyle/>
          <a:p>
            <a:endParaRPr lang="en-US">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332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3244843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786546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453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1335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044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4535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3748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71545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5 y 6 de </a:t>
            </a:r>
            <a:r>
              <a:rPr lang="en-US" sz="2000" err="1">
                <a:solidFill>
                  <a:schemeClr val="bg1"/>
                </a:solidFill>
              </a:rPr>
              <a:t>octubre</a:t>
            </a:r>
            <a:r>
              <a:rPr lang="en-US" sz="200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tx1"/>
                </a:solidFill>
              </a:rPr>
              <a:t>#</a:t>
            </a:r>
            <a:r>
              <a:rPr lang="en-US" sz="2000" err="1">
                <a:solidFill>
                  <a:schemeClr val="tx1"/>
                </a:solidFill>
              </a:rPr>
              <a:t>TechSum</a:t>
            </a:r>
            <a:endParaRPr lang="en-US" sz="200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tx1"/>
                </a:solidFill>
              </a:rPr>
              <a:t>#</a:t>
            </a:r>
            <a:r>
              <a:rPr lang="en-US" sz="2000" err="1">
                <a:solidFill>
                  <a:schemeClr val="tx1"/>
                </a:solidFill>
              </a:rPr>
              <a:t>TechSum</a:t>
            </a:r>
            <a:endParaRPr lang="en-US" sz="200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tx1"/>
                </a:solidFill>
              </a:rPr>
              <a:t>#</a:t>
            </a:r>
            <a:r>
              <a:rPr lang="en-US" sz="2000" err="1">
                <a:solidFill>
                  <a:schemeClr val="tx1"/>
                </a:solidFill>
              </a:rPr>
              <a:t>TechSum</a:t>
            </a:r>
            <a:endParaRPr lang="en-US" sz="200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a:t>QR </a:t>
            </a:r>
            <a:r>
              <a:rPr lang="es-ES" err="1"/>
              <a:t>Code</a:t>
            </a:r>
            <a:endParaRPr lang="es-ES"/>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tx1"/>
                </a:solidFill>
              </a:rPr>
              <a:t>#</a:t>
            </a:r>
            <a:r>
              <a:rPr lang="en-US" sz="2000" err="1">
                <a:solidFill>
                  <a:schemeClr val="tx1"/>
                </a:solidFill>
              </a:rPr>
              <a:t>TechSum</a:t>
            </a:r>
            <a:endParaRPr lang="en-US" sz="200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chemeClr val="bg1"/>
                </a:solidFill>
              </a:rPr>
              <a:t>#</a:t>
            </a:r>
            <a:r>
              <a:rPr lang="en-US" sz="2000" err="1">
                <a:solidFill>
                  <a:schemeClr val="bg1"/>
                </a:solidFill>
              </a:rPr>
              <a:t>TechSum</a:t>
            </a:r>
            <a:endParaRPr lang="en-US" sz="200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a:solidFill>
                  <a:srgbClr val="0078D7"/>
                </a:solidFill>
              </a:rPr>
              <a:t>#</a:t>
            </a:r>
            <a:r>
              <a:rPr lang="en-US" sz="2000" err="1">
                <a:solidFill>
                  <a:srgbClr val="0078D7"/>
                </a:solidFill>
              </a:rPr>
              <a:t>TechSum</a:t>
            </a:r>
            <a:endParaRPr lang="en-US" sz="200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ebrtc.org/architectu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blogs.skype.com/2014/10/27/bringing-interoperable-real-time-communications-to-the-web/"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image" Target="../media/image12.gi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gif"/><Relationship Id="rId9" Type="http://schemas.openxmlformats.org/officeDocument/2006/relationships/image" Target="../media/image1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sz="3200" dirty="0" smtClean="0"/>
              <a:t>WebRTC </a:t>
            </a:r>
            <a:r>
              <a:rPr lang="mr-IN" sz="3200" dirty="0" smtClean="0"/>
              <a:t>–</a:t>
            </a:r>
            <a:r>
              <a:rPr lang="es-ES_tradnl" sz="3200" dirty="0" smtClean="0"/>
              <a:t> ORTC (Object Real Time Communications)</a:t>
            </a:r>
            <a:endParaRPr lang="es-ES_tradnl" sz="3200" dirty="0"/>
          </a:p>
        </p:txBody>
      </p:sp>
      <p:pic>
        <p:nvPicPr>
          <p:cNvPr id="2" name="Picture 1"/>
          <p:cNvPicPr>
            <a:picLocks noChangeAspect="1"/>
          </p:cNvPicPr>
          <p:nvPr/>
        </p:nvPicPr>
        <p:blipFill>
          <a:blip r:embed="rId3"/>
          <a:stretch>
            <a:fillRect/>
          </a:stretch>
        </p:blipFill>
        <p:spPr>
          <a:xfrm>
            <a:off x="1570037" y="1135062"/>
            <a:ext cx="7772400" cy="4744442"/>
          </a:xfrm>
          <a:prstGeom prst="rect">
            <a:avLst/>
          </a:prstGeom>
        </p:spPr>
      </p:pic>
      <p:sp>
        <p:nvSpPr>
          <p:cNvPr id="3" name="Rectangle 2"/>
          <p:cNvSpPr/>
          <p:nvPr/>
        </p:nvSpPr>
        <p:spPr>
          <a:xfrm>
            <a:off x="3398837" y="6011862"/>
            <a:ext cx="3364254" cy="646331"/>
          </a:xfrm>
          <a:prstGeom prst="rect">
            <a:avLst/>
          </a:prstGeom>
        </p:spPr>
        <p:txBody>
          <a:bodyPr wrap="none">
            <a:spAutoFit/>
          </a:bodyPr>
          <a:lstStyle/>
          <a:p>
            <a:r>
              <a:rPr lang="es-ES_tradnl" dirty="0">
                <a:hlinkClick r:id="rId4"/>
              </a:rPr>
              <a:t>https://webrtc.org/architecture</a:t>
            </a:r>
            <a:r>
              <a:rPr lang="es-ES_tradnl" dirty="0" smtClean="0">
                <a:hlinkClick r:id="rId4"/>
              </a:rPr>
              <a:t>/#</a:t>
            </a:r>
            <a:endParaRPr lang="es-ES_tradnl" dirty="0" smtClean="0"/>
          </a:p>
          <a:p>
            <a:endParaRPr lang="es-ES_tradnl" dirty="0"/>
          </a:p>
        </p:txBody>
      </p:sp>
    </p:spTree>
    <p:extLst>
      <p:ext uri="{BB962C8B-B14F-4D97-AF65-F5344CB8AC3E}">
        <p14:creationId xmlns:p14="http://schemas.microsoft.com/office/powerpoint/2010/main" val="68624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sz="3200" dirty="0" smtClean="0"/>
              <a:t>WebRTC </a:t>
            </a:r>
            <a:r>
              <a:rPr lang="mr-IN" sz="3200" dirty="0" smtClean="0"/>
              <a:t>–</a:t>
            </a:r>
            <a:r>
              <a:rPr lang="es-ES_tradnl" sz="3200" dirty="0" smtClean="0"/>
              <a:t> ORTC (Object Real Time Communications)</a:t>
            </a:r>
            <a:endParaRPr lang="es-ES_tradnl" sz="3200" dirty="0"/>
          </a:p>
        </p:txBody>
      </p:sp>
      <p:pic>
        <p:nvPicPr>
          <p:cNvPr id="5" name="Picture 4"/>
          <p:cNvPicPr>
            <a:picLocks noChangeAspect="1"/>
          </p:cNvPicPr>
          <p:nvPr/>
        </p:nvPicPr>
        <p:blipFill>
          <a:blip r:embed="rId3"/>
          <a:stretch>
            <a:fillRect/>
          </a:stretch>
        </p:blipFill>
        <p:spPr>
          <a:xfrm>
            <a:off x="1798637" y="1212849"/>
            <a:ext cx="7962900" cy="3708400"/>
          </a:xfrm>
          <a:prstGeom prst="rect">
            <a:avLst/>
          </a:prstGeom>
        </p:spPr>
      </p:pic>
      <p:sp>
        <p:nvSpPr>
          <p:cNvPr id="6" name="Rectangle 5"/>
          <p:cNvSpPr/>
          <p:nvPr/>
        </p:nvSpPr>
        <p:spPr>
          <a:xfrm>
            <a:off x="1835149" y="5130579"/>
            <a:ext cx="8269288" cy="923330"/>
          </a:xfrm>
          <a:prstGeom prst="rect">
            <a:avLst/>
          </a:prstGeom>
        </p:spPr>
        <p:txBody>
          <a:bodyPr wrap="square">
            <a:spAutoFit/>
          </a:bodyPr>
          <a:lstStyle/>
          <a:p>
            <a:r>
              <a:rPr lang="es-ES_tradnl" dirty="0">
                <a:hlinkClick r:id="rId4"/>
              </a:rPr>
              <a:t>https://blogs.skype.com/2014/10/27/bringing-interoperable-real-time-communications-to-the-web</a:t>
            </a:r>
            <a:r>
              <a:rPr lang="es-ES_tradnl" dirty="0" smtClean="0">
                <a:hlinkClick r:id="rId4"/>
              </a:rPr>
              <a:t>/</a:t>
            </a:r>
            <a:endParaRPr lang="es-ES_tradnl" dirty="0" smtClean="0"/>
          </a:p>
          <a:p>
            <a:endParaRPr lang="es-ES_tradnl" dirty="0"/>
          </a:p>
        </p:txBody>
      </p:sp>
    </p:spTree>
    <p:extLst>
      <p:ext uri="{BB962C8B-B14F-4D97-AF65-F5344CB8AC3E}">
        <p14:creationId xmlns:p14="http://schemas.microsoft.com/office/powerpoint/2010/main" val="206714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z="7200" dirty="0" smtClean="0"/>
              <a:t>Control de Acceso</a:t>
            </a:r>
            <a:endParaRPr lang="es-ES_tradnl" sz="7200" dirty="0"/>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Control de Accesso</a:t>
            </a:r>
          </a:p>
        </p:txBody>
      </p:sp>
      <p:sp>
        <p:nvSpPr>
          <p:cNvPr id="6" name="Text Placeholder 5"/>
          <p:cNvSpPr>
            <a:spLocks noGrp="1"/>
          </p:cNvSpPr>
          <p:nvPr>
            <p:ph type="body" sz="quarter" idx="10"/>
          </p:nvPr>
        </p:nvSpPr>
        <p:spPr>
          <a:xfrm>
            <a:off x="274638" y="1212850"/>
            <a:ext cx="11887200" cy="3785652"/>
          </a:xfrm>
        </p:spPr>
        <p:txBody>
          <a:bodyPr/>
          <a:lstStyle/>
          <a:p>
            <a:r>
              <a:rPr lang="es-ES" dirty="0"/>
              <a:t>Control de acceso</a:t>
            </a:r>
          </a:p>
          <a:p>
            <a:pPr lvl="1" algn="just"/>
            <a:r>
              <a:rPr lang="es-ES" dirty="0"/>
              <a:t>Se configura con CloudPBX, como si fuera una </a:t>
            </a:r>
            <a:r>
              <a:rPr lang="es-ES" dirty="0" smtClean="0"/>
              <a:t>extensión,</a:t>
            </a:r>
            <a:r>
              <a:rPr lang="es-ES" dirty="0"/>
              <a:t> c</a:t>
            </a:r>
            <a:r>
              <a:rPr lang="es-ES" dirty="0" smtClean="0"/>
              <a:t>onfiguramos</a:t>
            </a:r>
            <a:r>
              <a:rPr lang="en-US" dirty="0" smtClean="0"/>
              <a:t> </a:t>
            </a:r>
            <a:r>
              <a:rPr lang="es-ES" dirty="0"/>
              <a:t>los</a:t>
            </a:r>
            <a:r>
              <a:rPr lang="en-US" dirty="0"/>
              <a:t> commandos </a:t>
            </a:r>
            <a:r>
              <a:rPr lang="es-ES" dirty="0"/>
              <a:t>remotos</a:t>
            </a:r>
            <a:r>
              <a:rPr lang="en-US" dirty="0"/>
              <a:t> </a:t>
            </a:r>
            <a:r>
              <a:rPr lang="es-ES" dirty="0"/>
              <a:t>(Apertura </a:t>
            </a:r>
            <a:r>
              <a:rPr lang="en-US" dirty="0"/>
              <a:t>de Puertas, </a:t>
            </a:r>
            <a:r>
              <a:rPr lang="es-ES" dirty="0"/>
              <a:t>Rejas</a:t>
            </a:r>
            <a:r>
              <a:rPr lang="en-US" dirty="0"/>
              <a:t>, </a:t>
            </a:r>
            <a:r>
              <a:rPr lang="es-ES" dirty="0"/>
              <a:t>portones</a:t>
            </a:r>
            <a:r>
              <a:rPr lang="en-US" dirty="0"/>
              <a:t>, Etc.)</a:t>
            </a:r>
            <a:endParaRPr lang="es-ES" dirty="0"/>
          </a:p>
          <a:p>
            <a:pPr lvl="1" algn="just"/>
            <a:r>
              <a:rPr lang="en-US" dirty="0"/>
              <a:t>Video </a:t>
            </a:r>
            <a:r>
              <a:rPr lang="es-ES" dirty="0"/>
              <a:t>Bi-Direccional</a:t>
            </a:r>
            <a:r>
              <a:rPr lang="en-US" dirty="0"/>
              <a:t>, Audio </a:t>
            </a:r>
            <a:r>
              <a:rPr lang="es-ES" dirty="0"/>
              <a:t>Bi-Direccional</a:t>
            </a:r>
          </a:p>
          <a:p>
            <a:pPr lvl="1"/>
            <a:endParaRPr lang="en-US" dirty="0"/>
          </a:p>
          <a:p>
            <a:pPr marL="342900" lvl="1" indent="-342900">
              <a:buFont typeface="Arial" charset="0"/>
              <a:buChar char="•"/>
            </a:pPr>
            <a:r>
              <a:rPr lang="es-ES" dirty="0"/>
              <a:t>Integración</a:t>
            </a:r>
            <a:r>
              <a:rPr lang="en-US" dirty="0"/>
              <a:t> Con </a:t>
            </a:r>
            <a:r>
              <a:rPr lang="es-ES" dirty="0"/>
              <a:t>Directorio</a:t>
            </a:r>
            <a:r>
              <a:rPr lang="en-US" dirty="0"/>
              <a:t> </a:t>
            </a:r>
            <a:r>
              <a:rPr lang="es-ES" dirty="0"/>
              <a:t>Activo</a:t>
            </a:r>
          </a:p>
          <a:p>
            <a:pPr lvl="1"/>
            <a:endParaRPr lang="en-US" dirty="0"/>
          </a:p>
          <a:p>
            <a:pPr marL="342900" lvl="1" indent="-342900">
              <a:buFont typeface="Arial" charset="0"/>
              <a:buChar char="•"/>
            </a:pPr>
            <a:r>
              <a:rPr lang="es-ES" dirty="0"/>
              <a:t>Configuración</a:t>
            </a:r>
            <a:r>
              <a:rPr lang="en-US" dirty="0"/>
              <a:t> de </a:t>
            </a:r>
            <a:r>
              <a:rPr lang="es-ES" dirty="0"/>
              <a:t>grupos</a:t>
            </a:r>
            <a:r>
              <a:rPr lang="en-US" dirty="0"/>
              <a:t> de Salto</a:t>
            </a:r>
          </a:p>
          <a:p>
            <a:pPr lvl="1"/>
            <a:endParaRPr lang="en-US" dirty="0"/>
          </a:p>
          <a:p>
            <a:pPr lvl="1"/>
            <a:endParaRPr lang="es-ES" dirty="0"/>
          </a:p>
        </p:txBody>
      </p:sp>
      <p:pic>
        <p:nvPicPr>
          <p:cNvPr id="3" name="Picture 2"/>
          <p:cNvPicPr>
            <a:picLocks noChangeAspect="1"/>
          </p:cNvPicPr>
          <p:nvPr/>
        </p:nvPicPr>
        <p:blipFill>
          <a:blip r:embed="rId3"/>
          <a:stretch>
            <a:fillRect/>
          </a:stretch>
        </p:blipFill>
        <p:spPr>
          <a:xfrm>
            <a:off x="5151437" y="2506661"/>
            <a:ext cx="5943600" cy="3964691"/>
          </a:xfrm>
          <a:prstGeom prst="rect">
            <a:avLst/>
          </a:prstGeom>
        </p:spPr>
      </p:pic>
    </p:spTree>
    <p:extLst>
      <p:ext uri="{BB962C8B-B14F-4D97-AF65-F5344CB8AC3E}">
        <p14:creationId xmlns:p14="http://schemas.microsoft.com/office/powerpoint/2010/main" val="154681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Control de Accesso</a:t>
            </a:r>
          </a:p>
        </p:txBody>
      </p:sp>
      <p:pic>
        <p:nvPicPr>
          <p:cNvPr id="5" name="Picture 4"/>
          <p:cNvPicPr>
            <a:picLocks noChangeAspect="1"/>
          </p:cNvPicPr>
          <p:nvPr/>
        </p:nvPicPr>
        <p:blipFill>
          <a:blip r:embed="rId3"/>
          <a:stretch>
            <a:fillRect/>
          </a:stretch>
        </p:blipFill>
        <p:spPr>
          <a:xfrm>
            <a:off x="1798637" y="1820862"/>
            <a:ext cx="8286760" cy="4463972"/>
          </a:xfrm>
          <a:prstGeom prst="rect">
            <a:avLst/>
          </a:prstGeom>
        </p:spPr>
      </p:pic>
    </p:spTree>
    <p:extLst>
      <p:ext uri="{BB962C8B-B14F-4D97-AF65-F5344CB8AC3E}">
        <p14:creationId xmlns:p14="http://schemas.microsoft.com/office/powerpoint/2010/main" val="135798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FAX on Cloud</a:t>
            </a:r>
          </a:p>
        </p:txBody>
      </p:sp>
    </p:spTree>
    <p:extLst>
      <p:ext uri="{BB962C8B-B14F-4D97-AF65-F5344CB8AC3E}">
        <p14:creationId xmlns:p14="http://schemas.microsoft.com/office/powerpoint/2010/main" val="30119880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Fax On Cloud</a:t>
            </a:r>
          </a:p>
        </p:txBody>
      </p:sp>
      <p:sp>
        <p:nvSpPr>
          <p:cNvPr id="6" name="Text Placeholder 5"/>
          <p:cNvSpPr>
            <a:spLocks noGrp="1"/>
          </p:cNvSpPr>
          <p:nvPr>
            <p:ph type="body" sz="quarter" idx="10"/>
          </p:nvPr>
        </p:nvSpPr>
        <p:spPr>
          <a:xfrm>
            <a:off x="274638" y="1212850"/>
            <a:ext cx="11887200" cy="5139869"/>
          </a:xfrm>
        </p:spPr>
        <p:txBody>
          <a:bodyPr/>
          <a:lstStyle/>
          <a:p>
            <a:r>
              <a:rPr lang="es-ES"/>
              <a:t>Soluciones</a:t>
            </a:r>
            <a:r>
              <a:rPr lang="en-US"/>
              <a:t> Fax On Cloud</a:t>
            </a:r>
          </a:p>
          <a:p>
            <a:pPr lvl="1"/>
            <a:r>
              <a:rPr lang="en-US"/>
              <a:t>Multiples trunk de entradas</a:t>
            </a:r>
          </a:p>
          <a:p>
            <a:pPr lvl="1"/>
            <a:r>
              <a:rPr lang="es-ES"/>
              <a:t>Presencia</a:t>
            </a:r>
            <a:r>
              <a:rPr lang="en-US"/>
              <a:t> </a:t>
            </a:r>
            <a:r>
              <a:rPr lang="en-US" smtClean="0"/>
              <a:t>Onpremise, híbrida</a:t>
            </a:r>
            <a:r>
              <a:rPr lang="en-US"/>
              <a:t>, Cloud.</a:t>
            </a:r>
          </a:p>
          <a:p>
            <a:pPr lvl="1"/>
            <a:r>
              <a:rPr lang="es-ES"/>
              <a:t>Integradas</a:t>
            </a:r>
            <a:r>
              <a:rPr lang="en-US"/>
              <a:t> con las </a:t>
            </a:r>
            <a:r>
              <a:rPr lang="es-ES"/>
              <a:t>principales</a:t>
            </a:r>
            <a:r>
              <a:rPr lang="en-US"/>
              <a:t> </a:t>
            </a:r>
            <a:r>
              <a:rPr lang="es-ES"/>
              <a:t>soluciones</a:t>
            </a:r>
            <a:r>
              <a:rPr lang="en-US"/>
              <a:t> del </a:t>
            </a:r>
            <a:r>
              <a:rPr lang="es-ES"/>
              <a:t>mercado</a:t>
            </a:r>
            <a:r>
              <a:rPr lang="en-US"/>
              <a:t> (Dynamics CRM, AX, NAV, SAP, </a:t>
            </a:r>
            <a:r>
              <a:rPr lang="en-US" smtClean="0"/>
              <a:t>SharePoint)</a:t>
            </a:r>
            <a:endParaRPr lang="en-US"/>
          </a:p>
          <a:p>
            <a:r>
              <a:rPr lang="en-US"/>
              <a:t>	Onpremise</a:t>
            </a:r>
          </a:p>
          <a:p>
            <a:pPr lvl="1"/>
            <a:r>
              <a:rPr lang="en-US"/>
              <a:t>	RDSI </a:t>
            </a:r>
            <a:r>
              <a:rPr lang="es-ES"/>
              <a:t>tradicionales</a:t>
            </a:r>
            <a:r>
              <a:rPr lang="en-US"/>
              <a:t>, </a:t>
            </a:r>
            <a:r>
              <a:rPr lang="es-ES"/>
              <a:t>líneas</a:t>
            </a:r>
            <a:r>
              <a:rPr lang="en-US"/>
              <a:t> </a:t>
            </a:r>
            <a:r>
              <a:rPr lang="es-ES"/>
              <a:t>analógica</a:t>
            </a:r>
            <a:r>
              <a:rPr lang="en-US"/>
              <a:t>, </a:t>
            </a:r>
            <a:r>
              <a:rPr lang="es-ES"/>
              <a:t>Funciones tradicionales(FAX </a:t>
            </a:r>
            <a:r>
              <a:rPr lang="es-ES" smtClean="0"/>
              <a:t>Onpremise).</a:t>
            </a:r>
            <a:endParaRPr lang="en-US"/>
          </a:p>
          <a:p>
            <a:r>
              <a:rPr lang="en-US"/>
              <a:t>	</a:t>
            </a:r>
            <a:r>
              <a:rPr lang="es-ES"/>
              <a:t>Hibrida</a:t>
            </a:r>
          </a:p>
          <a:p>
            <a:pPr lvl="1"/>
            <a:r>
              <a:rPr lang="en-US"/>
              <a:t>	</a:t>
            </a:r>
            <a:r>
              <a:rPr lang="es-ES"/>
              <a:t>Fax Tradicionales, Líneas analógicas, Federación entre organizaciones y Trunk.</a:t>
            </a:r>
          </a:p>
          <a:p>
            <a:r>
              <a:rPr lang="es-ES"/>
              <a:t>	Cloud</a:t>
            </a:r>
          </a:p>
          <a:p>
            <a:pPr lvl="1"/>
            <a:r>
              <a:rPr lang="en-US"/>
              <a:t>	</a:t>
            </a:r>
            <a:r>
              <a:rPr lang="es-ES"/>
              <a:t>Federación entre organizaciones y Trunk.</a:t>
            </a:r>
          </a:p>
          <a:p>
            <a:pPr lvl="1"/>
            <a:endParaRPr lang="es-ES"/>
          </a:p>
        </p:txBody>
      </p:sp>
    </p:spTree>
    <p:extLst>
      <p:ext uri="{BB962C8B-B14F-4D97-AF65-F5344CB8AC3E}">
        <p14:creationId xmlns:p14="http://schemas.microsoft.com/office/powerpoint/2010/main" val="29044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Fax On Cloud</a:t>
            </a:r>
          </a:p>
        </p:txBody>
      </p:sp>
      <p:pic>
        <p:nvPicPr>
          <p:cNvPr id="3" name="Picture 2"/>
          <p:cNvPicPr>
            <a:picLocks noChangeAspect="1"/>
          </p:cNvPicPr>
          <p:nvPr/>
        </p:nvPicPr>
        <p:blipFill>
          <a:blip r:embed="rId3"/>
          <a:stretch>
            <a:fillRect/>
          </a:stretch>
        </p:blipFill>
        <p:spPr>
          <a:xfrm>
            <a:off x="2636837" y="1592262"/>
            <a:ext cx="6096000" cy="4354565"/>
          </a:xfrm>
          <a:prstGeom prst="rect">
            <a:avLst/>
          </a:prstGeom>
        </p:spPr>
      </p:pic>
    </p:spTree>
    <p:extLst>
      <p:ext uri="{BB962C8B-B14F-4D97-AF65-F5344CB8AC3E}">
        <p14:creationId xmlns:p14="http://schemas.microsoft.com/office/powerpoint/2010/main" val="395773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Fax On Cloud</a:t>
            </a:r>
          </a:p>
        </p:txBody>
      </p:sp>
      <p:sp>
        <p:nvSpPr>
          <p:cNvPr id="6" name="Text Placeholder 5"/>
          <p:cNvSpPr>
            <a:spLocks noGrp="1"/>
          </p:cNvSpPr>
          <p:nvPr>
            <p:ph type="body" sz="quarter" idx="10"/>
          </p:nvPr>
        </p:nvSpPr>
        <p:spPr>
          <a:xfrm>
            <a:off x="274638" y="1607919"/>
            <a:ext cx="11887200" cy="3108543"/>
          </a:xfrm>
        </p:spPr>
        <p:txBody>
          <a:bodyPr/>
          <a:lstStyle/>
          <a:p>
            <a:r>
              <a:rPr lang="es-ES" dirty="0"/>
              <a:t>Principales</a:t>
            </a:r>
            <a:r>
              <a:rPr lang="en-US" dirty="0"/>
              <a:t> </a:t>
            </a:r>
            <a:r>
              <a:rPr lang="es-ES" dirty="0"/>
              <a:t>integración</a:t>
            </a:r>
          </a:p>
          <a:p>
            <a:pPr lvl="1"/>
            <a:endParaRPr lang="es-ES_tradnl" dirty="0" smtClean="0"/>
          </a:p>
          <a:p>
            <a:pPr marL="342900" lvl="1" indent="-342900">
              <a:buFont typeface="Arial" charset="0"/>
              <a:buChar char="•"/>
            </a:pPr>
            <a:r>
              <a:rPr lang="es-ES_tradnl" dirty="0" smtClean="0"/>
              <a:t>Software de Fax para Exchange, Office365.</a:t>
            </a:r>
          </a:p>
          <a:p>
            <a:pPr marL="342900" lvl="1" indent="-342900">
              <a:buFont typeface="Arial" charset="0"/>
              <a:buChar char="•"/>
            </a:pPr>
            <a:r>
              <a:rPr lang="es-ES_tradnl" dirty="0" smtClean="0"/>
              <a:t>Envío/Recepción de Fax desde cualquier dispositivo.</a:t>
            </a:r>
          </a:p>
          <a:p>
            <a:pPr marL="342900" lvl="1" indent="-342900">
              <a:buFont typeface="Arial" charset="0"/>
              <a:buChar char="•"/>
            </a:pPr>
            <a:r>
              <a:rPr lang="es-ES_tradnl" dirty="0" smtClean="0"/>
              <a:t>Soporte múltiples formatos de imagen, PDF, Word, Excel</a:t>
            </a:r>
          </a:p>
          <a:p>
            <a:pPr marL="342900" lvl="1" indent="-342900">
              <a:buFont typeface="Arial" charset="0"/>
              <a:buChar char="•"/>
            </a:pPr>
            <a:r>
              <a:rPr lang="es-ES_tradnl" dirty="0" smtClean="0"/>
              <a:t>Integración con impresoras multifuncionales</a:t>
            </a:r>
          </a:p>
          <a:p>
            <a:pPr marL="342900" lvl="1" indent="-342900">
              <a:buFont typeface="Arial" charset="0"/>
              <a:buChar char="•"/>
            </a:pPr>
            <a:r>
              <a:rPr lang="es-ES_tradnl" dirty="0" smtClean="0"/>
              <a:t>Integración con sistemas de Gestión Documental como SharePoint,</a:t>
            </a:r>
          </a:p>
          <a:p>
            <a:pPr marL="342900" lvl="1" indent="-342900">
              <a:buFont typeface="Arial" charset="0"/>
              <a:buChar char="•"/>
            </a:pPr>
            <a:r>
              <a:rPr lang="es-ES_tradnl" dirty="0" err="1" smtClean="0"/>
              <a:t>DocuWare</a:t>
            </a:r>
            <a:r>
              <a:rPr lang="es-ES_tradnl" dirty="0" smtClean="0"/>
              <a:t> o ELO, </a:t>
            </a:r>
            <a:r>
              <a:rPr lang="es-ES_tradnl" dirty="0" err="1" smtClean="0"/>
              <a:t>ERPs</a:t>
            </a:r>
            <a:r>
              <a:rPr lang="es-ES_tradnl" dirty="0" smtClean="0"/>
              <a:t> como SAP, </a:t>
            </a:r>
            <a:r>
              <a:rPr lang="es-ES_tradnl" dirty="0" err="1" smtClean="0"/>
              <a:t>CRMs</a:t>
            </a:r>
            <a:r>
              <a:rPr lang="es-ES_tradnl" dirty="0" smtClean="0"/>
              <a:t> como Dynamics, etc.</a:t>
            </a:r>
            <a:endParaRPr lang="es-ES_tradnl" dirty="0"/>
          </a:p>
        </p:txBody>
      </p:sp>
    </p:spTree>
    <p:extLst>
      <p:ext uri="{BB962C8B-B14F-4D97-AF65-F5344CB8AC3E}">
        <p14:creationId xmlns:p14="http://schemas.microsoft.com/office/powerpoint/2010/main" val="355435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Fax On Cloud</a:t>
            </a:r>
            <a:br>
              <a:rPr lang="en-US"/>
            </a:br>
            <a:r>
              <a:rPr lang="es-ES" sz="4000">
                <a:gradFill>
                  <a:gsLst>
                    <a:gs pos="0">
                      <a:schemeClr val="tx2"/>
                    </a:gs>
                    <a:gs pos="100000">
                      <a:schemeClr val="tx2"/>
                    </a:gs>
                  </a:gsLst>
                  <a:lin ang="5400000" scaled="0"/>
                </a:gradFill>
              </a:rPr>
              <a:t>Clientes</a:t>
            </a:r>
          </a:p>
        </p:txBody>
      </p:sp>
      <p:pic>
        <p:nvPicPr>
          <p:cNvPr id="5" name="Picture 4"/>
          <p:cNvPicPr>
            <a:picLocks noChangeAspect="1"/>
          </p:cNvPicPr>
          <p:nvPr/>
        </p:nvPicPr>
        <p:blipFill>
          <a:blip r:embed="rId3"/>
          <a:stretch>
            <a:fillRect/>
          </a:stretch>
        </p:blipFill>
        <p:spPr>
          <a:xfrm>
            <a:off x="2103437" y="1897062"/>
            <a:ext cx="6629509" cy="3911898"/>
          </a:xfrm>
          <a:prstGeom prst="rect">
            <a:avLst/>
          </a:prstGeom>
        </p:spPr>
      </p:pic>
    </p:spTree>
    <p:extLst>
      <p:ext uri="{BB962C8B-B14F-4D97-AF65-F5344CB8AC3E}">
        <p14:creationId xmlns:p14="http://schemas.microsoft.com/office/powerpoint/2010/main" val="13418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 Skype For Business Cloud PBX</a:t>
            </a:r>
            <a:endParaRPr lang="es-ES_tradnl" dirty="0"/>
          </a:p>
        </p:txBody>
      </p:sp>
      <p:sp>
        <p:nvSpPr>
          <p:cNvPr id="3" name="Marcador de texto 2"/>
          <p:cNvSpPr>
            <a:spLocks noGrp="1"/>
          </p:cNvSpPr>
          <p:nvPr>
            <p:ph type="body" sz="quarter" idx="14"/>
          </p:nvPr>
        </p:nvSpPr>
        <p:spPr/>
        <p:txBody>
          <a:bodyPr/>
          <a:lstStyle/>
          <a:p>
            <a:r>
              <a:rPr lang="es-ES_tradnl" sz="2400" dirty="0" smtClean="0"/>
              <a:t>Peter Diaz (MVP-MCT-MCSE Productivity)</a:t>
            </a:r>
          </a:p>
          <a:p>
            <a:endParaRPr lang="es-ES_tradnl" sz="2400" dirty="0" smtClean="0"/>
          </a:p>
          <a:p>
            <a:r>
              <a:rPr lang="es-ES_tradnl" sz="2400" dirty="0" smtClean="0"/>
              <a:t>Anatol Maitchovcow (MCT </a:t>
            </a:r>
            <a:r>
              <a:rPr lang="mr-IN" sz="2400" dirty="0" smtClean="0"/>
              <a:t>–</a:t>
            </a:r>
            <a:r>
              <a:rPr lang="es-ES_tradnl" sz="2400" dirty="0" smtClean="0"/>
              <a:t> MCSE Productivity)</a:t>
            </a:r>
            <a:endParaRPr lang="es-ES_tradnl" sz="2400"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a:t>Cloud Sip2Skype4B</a:t>
            </a:r>
          </a:p>
        </p:txBody>
      </p:sp>
    </p:spTree>
    <p:extLst>
      <p:ext uri="{BB962C8B-B14F-4D97-AF65-F5344CB8AC3E}">
        <p14:creationId xmlns:p14="http://schemas.microsoft.com/office/powerpoint/2010/main" val="241130866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Sip 2 S4B</a:t>
            </a:r>
          </a:p>
        </p:txBody>
      </p:sp>
      <p:sp>
        <p:nvSpPr>
          <p:cNvPr id="6" name="Text Placeholder 5"/>
          <p:cNvSpPr>
            <a:spLocks noGrp="1"/>
          </p:cNvSpPr>
          <p:nvPr>
            <p:ph type="body" sz="quarter" idx="10"/>
          </p:nvPr>
        </p:nvSpPr>
        <p:spPr>
          <a:xfrm>
            <a:off x="274638" y="1980227"/>
            <a:ext cx="11887200" cy="2702278"/>
          </a:xfrm>
        </p:spPr>
        <p:txBody>
          <a:bodyPr/>
          <a:lstStyle/>
          <a:p>
            <a:r>
              <a:rPr lang="es-ES" dirty="0"/>
              <a:t>Teléfonos </a:t>
            </a:r>
            <a:r>
              <a:rPr lang="es-ES" dirty="0" err="1"/>
              <a:t>Dect</a:t>
            </a:r>
            <a:r>
              <a:rPr lang="es-ES" dirty="0"/>
              <a:t> tradicionales</a:t>
            </a:r>
            <a:endParaRPr lang="en-US" dirty="0"/>
          </a:p>
          <a:p>
            <a:pPr lvl="1"/>
            <a:endParaRPr lang="en-US" dirty="0"/>
          </a:p>
          <a:p>
            <a:pPr marL="342900" lvl="1" indent="-342900">
              <a:buFont typeface="Arial" charset="0"/>
              <a:buChar char="•"/>
            </a:pPr>
            <a:r>
              <a:rPr lang="es-ES" sz="2800" dirty="0"/>
              <a:t>Inyección</a:t>
            </a:r>
            <a:r>
              <a:rPr lang="en-US" sz="2800" dirty="0"/>
              <a:t> de </a:t>
            </a:r>
            <a:r>
              <a:rPr lang="es-ES" sz="2800" dirty="0"/>
              <a:t>presencia</a:t>
            </a:r>
            <a:r>
              <a:rPr lang="en-US" sz="2800" dirty="0"/>
              <a:t> </a:t>
            </a:r>
            <a:r>
              <a:rPr lang="es-ES" sz="2800" dirty="0"/>
              <a:t>sobre</a:t>
            </a:r>
            <a:r>
              <a:rPr lang="en-US" sz="2800" dirty="0"/>
              <a:t> Skype4B</a:t>
            </a:r>
          </a:p>
          <a:p>
            <a:pPr marL="342900" lvl="1" indent="-342900">
              <a:buFont typeface="Arial" charset="0"/>
              <a:buChar char="•"/>
            </a:pPr>
            <a:r>
              <a:rPr lang="es-ES" sz="2800" dirty="0"/>
              <a:t>Integración con cualquier dispositivo que soporte SIP</a:t>
            </a:r>
          </a:p>
          <a:p>
            <a:pPr lvl="1"/>
            <a:endParaRPr lang="en-US" dirty="0"/>
          </a:p>
          <a:p>
            <a:pPr lvl="1"/>
            <a:endParaRPr lang="en-US" dirty="0"/>
          </a:p>
        </p:txBody>
      </p:sp>
    </p:spTree>
    <p:extLst>
      <p:ext uri="{BB962C8B-B14F-4D97-AF65-F5344CB8AC3E}">
        <p14:creationId xmlns:p14="http://schemas.microsoft.com/office/powerpoint/2010/main" val="278860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Sip 2 S4B</a:t>
            </a:r>
          </a:p>
        </p:txBody>
      </p:sp>
      <p:pic>
        <p:nvPicPr>
          <p:cNvPr id="2" name="Picture 1"/>
          <p:cNvPicPr>
            <a:picLocks noChangeAspect="1"/>
          </p:cNvPicPr>
          <p:nvPr/>
        </p:nvPicPr>
        <p:blipFill>
          <a:blip r:embed="rId3"/>
          <a:stretch>
            <a:fillRect/>
          </a:stretch>
        </p:blipFill>
        <p:spPr>
          <a:xfrm>
            <a:off x="1951037" y="1212849"/>
            <a:ext cx="6324600" cy="4958864"/>
          </a:xfrm>
          <a:prstGeom prst="rect">
            <a:avLst/>
          </a:prstGeom>
        </p:spPr>
      </p:pic>
    </p:spTree>
    <p:extLst>
      <p:ext uri="{BB962C8B-B14F-4D97-AF65-F5344CB8AC3E}">
        <p14:creationId xmlns:p14="http://schemas.microsoft.com/office/powerpoint/2010/main" val="236261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CloudPBX CRM, Dynamics</a:t>
            </a:r>
            <a:endParaRPr lang="en-US" sz="7200" dirty="0"/>
          </a:p>
        </p:txBody>
      </p:sp>
    </p:spTree>
    <p:extLst>
      <p:ext uri="{BB962C8B-B14F-4D97-AF65-F5344CB8AC3E}">
        <p14:creationId xmlns:p14="http://schemas.microsoft.com/office/powerpoint/2010/main" val="333269994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a:t>Integración</a:t>
            </a:r>
            <a:r>
              <a:rPr lang="en-US" dirty="0"/>
              <a:t> </a:t>
            </a:r>
            <a:r>
              <a:rPr lang="en-US" dirty="0" smtClean="0"/>
              <a:t>Dynamics CRM</a:t>
            </a:r>
            <a:endParaRPr lang="en-US" dirty="0"/>
          </a:p>
        </p:txBody>
      </p:sp>
      <p:sp>
        <p:nvSpPr>
          <p:cNvPr id="6" name="Text Placeholder 5"/>
          <p:cNvSpPr>
            <a:spLocks noGrp="1"/>
          </p:cNvSpPr>
          <p:nvPr>
            <p:ph type="body" sz="quarter" idx="10"/>
          </p:nvPr>
        </p:nvSpPr>
        <p:spPr>
          <a:xfrm>
            <a:off x="350837" y="1821874"/>
            <a:ext cx="11887200" cy="3046988"/>
          </a:xfrm>
        </p:spPr>
        <p:txBody>
          <a:bodyPr/>
          <a:lstStyle/>
          <a:p>
            <a:r>
              <a:rPr lang="es-ES" dirty="0"/>
              <a:t>Recepción</a:t>
            </a:r>
            <a:r>
              <a:rPr lang="en-US" dirty="0"/>
              <a:t> de </a:t>
            </a:r>
            <a:r>
              <a:rPr lang="es-ES" dirty="0"/>
              <a:t>llamadas</a:t>
            </a:r>
          </a:p>
          <a:p>
            <a:pPr lvl="1"/>
            <a:endParaRPr lang="es-ES_tradnl" dirty="0" smtClean="0"/>
          </a:p>
          <a:p>
            <a:pPr marL="342900" lvl="1" indent="-342900">
              <a:buFont typeface="Arial" charset="0"/>
              <a:buChar char="•"/>
            </a:pPr>
            <a:r>
              <a:rPr lang="es-ES_tradnl" dirty="0" smtClean="0"/>
              <a:t>Reconocimiento de llamadas apertura de historial del cliente o Proveedor</a:t>
            </a:r>
          </a:p>
          <a:p>
            <a:pPr marL="342900" lvl="1" indent="-342900">
              <a:buFont typeface="Arial" charset="0"/>
              <a:buChar char="•"/>
            </a:pPr>
            <a:r>
              <a:rPr lang="es-ES_tradnl" dirty="0" smtClean="0"/>
              <a:t>Funciones de alertas ante impagos.</a:t>
            </a:r>
          </a:p>
          <a:p>
            <a:pPr marL="342900" lvl="1" indent="-342900">
              <a:buFont typeface="Arial" charset="0"/>
              <a:buChar char="•"/>
            </a:pPr>
            <a:r>
              <a:rPr lang="es-ES_tradnl" dirty="0" smtClean="0"/>
              <a:t>Reconocimiento de problemas y ultimas incidencias del cliente.</a:t>
            </a:r>
          </a:p>
          <a:p>
            <a:pPr marL="342900" lvl="1" indent="-342900">
              <a:buFont typeface="Arial" charset="0"/>
              <a:buChar char="•"/>
            </a:pPr>
            <a:r>
              <a:rPr lang="es-ES_tradnl" dirty="0" smtClean="0"/>
              <a:t>Enrutamiento de llamadas Según importancia (VIP Call)</a:t>
            </a:r>
          </a:p>
          <a:p>
            <a:pPr marL="342900" lvl="1" indent="-342900">
              <a:buFont typeface="Arial" charset="0"/>
              <a:buChar char="•"/>
            </a:pPr>
            <a:r>
              <a:rPr lang="es-ES_tradnl" dirty="0" smtClean="0"/>
              <a:t>IVR con funciones de Logon (Si el Teléfono no esta reconocido, pedimos datos para accede a la ficha del cliente.)</a:t>
            </a:r>
            <a:endParaRPr lang="es-ES_tradnl" dirty="0"/>
          </a:p>
        </p:txBody>
      </p:sp>
    </p:spTree>
    <p:extLst>
      <p:ext uri="{BB962C8B-B14F-4D97-AF65-F5344CB8AC3E}">
        <p14:creationId xmlns:p14="http://schemas.microsoft.com/office/powerpoint/2010/main" val="2678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a:t>Integración</a:t>
            </a:r>
            <a:r>
              <a:rPr lang="en-US" dirty="0"/>
              <a:t> </a:t>
            </a:r>
            <a:r>
              <a:rPr lang="en-US" dirty="0" smtClean="0"/>
              <a:t>CRM y Dynamics</a:t>
            </a:r>
            <a:endParaRPr lang="en-US" dirty="0"/>
          </a:p>
        </p:txBody>
      </p:sp>
      <p:sp>
        <p:nvSpPr>
          <p:cNvPr id="6" name="Text Placeholder 5"/>
          <p:cNvSpPr>
            <a:spLocks noGrp="1"/>
          </p:cNvSpPr>
          <p:nvPr>
            <p:ph type="body" sz="quarter" idx="10"/>
          </p:nvPr>
        </p:nvSpPr>
        <p:spPr>
          <a:xfrm>
            <a:off x="274637" y="1212850"/>
            <a:ext cx="8763000" cy="5139869"/>
          </a:xfrm>
        </p:spPr>
        <p:txBody>
          <a:bodyPr/>
          <a:lstStyle/>
          <a:p>
            <a:r>
              <a:rPr lang="es-ES" dirty="0"/>
              <a:t>SISTEMA DE TARIFICACION PARA SERVICIOS DE CLIENTE </a:t>
            </a:r>
          </a:p>
          <a:p>
            <a:pPr marL="342900" lvl="1" indent="-342900">
              <a:buFont typeface="Arial" charset="0"/>
              <a:buChar char="•"/>
            </a:pPr>
            <a:r>
              <a:rPr lang="es-ES" dirty="0"/>
              <a:t>Se propone una aplicación que sea multiempresa , con una seguridad independiente con autenticación por formulario, se podría poner opción por </a:t>
            </a:r>
            <a:r>
              <a:rPr lang="es-ES" dirty="0" smtClean="0"/>
              <a:t>Active </a:t>
            </a:r>
            <a:r>
              <a:rPr lang="es-ES" dirty="0"/>
              <a:t>D</a:t>
            </a:r>
            <a:r>
              <a:rPr lang="es-ES" dirty="0" smtClean="0"/>
              <a:t>irectory </a:t>
            </a:r>
            <a:r>
              <a:rPr lang="es-ES" dirty="0"/>
              <a:t>(opcional).  </a:t>
            </a:r>
          </a:p>
          <a:p>
            <a:pPr marL="342900" lvl="1" indent="-342900">
              <a:buFont typeface="Arial" charset="0"/>
              <a:buChar char="•"/>
            </a:pPr>
            <a:r>
              <a:rPr lang="es-ES" dirty="0"/>
              <a:t>Tendrá integración con </a:t>
            </a:r>
            <a:r>
              <a:rPr lang="es-ES" dirty="0" smtClean="0"/>
              <a:t>Skype4B </a:t>
            </a:r>
            <a:r>
              <a:rPr lang="es-ES" dirty="0"/>
              <a:t>utilizando toda la información para tarificar de la Base de Datos de </a:t>
            </a:r>
            <a:r>
              <a:rPr lang="es-ES" dirty="0" smtClean="0"/>
              <a:t>Skype4B, </a:t>
            </a:r>
            <a:r>
              <a:rPr lang="es-ES" dirty="0"/>
              <a:t>es por ello que se debe realizar un servicio WCF el cual me permita consultar a la BD de </a:t>
            </a:r>
            <a:r>
              <a:rPr lang="es-ES" dirty="0" smtClean="0"/>
              <a:t>Skype4B server(Solo </a:t>
            </a:r>
            <a:r>
              <a:rPr lang="es-ES" dirty="0"/>
              <a:t>consultar) o en tal caso realizar una BD intermedia que funcione como puente entre </a:t>
            </a:r>
            <a:r>
              <a:rPr lang="es-ES" dirty="0" smtClean="0"/>
              <a:t>Skype4B </a:t>
            </a:r>
            <a:r>
              <a:rPr lang="es-ES" dirty="0"/>
              <a:t>y la BD del tarificador.</a:t>
            </a:r>
          </a:p>
          <a:p>
            <a:pPr marL="342900" lvl="1" indent="-342900">
              <a:buFont typeface="Arial" charset="0"/>
              <a:buChar char="•"/>
            </a:pPr>
            <a:r>
              <a:rPr lang="es-ES" dirty="0"/>
              <a:t>La facturación o la conciliación de facturas no esta previsto, si esto se quisiera abría que hacer una integración con el sistema contable de la empresa. Por ejemplo NAV y AX. Otra opción seria realizar un modulo de facturación propio.</a:t>
            </a:r>
          </a:p>
          <a:p>
            <a:pPr marL="342900" lvl="1" indent="-342900">
              <a:buFont typeface="Arial" charset="0"/>
              <a:buChar char="•"/>
            </a:pPr>
            <a:r>
              <a:rPr lang="es-ES" dirty="0"/>
              <a:t>La idea del sistema es que sea totalmente independiente y que pueda funcionar para cualquier empresa.</a:t>
            </a:r>
          </a:p>
        </p:txBody>
      </p:sp>
      <p:sp>
        <p:nvSpPr>
          <p:cNvPr id="4" name="CuadroTexto 5"/>
          <p:cNvSpPr txBox="1"/>
          <p:nvPr/>
        </p:nvSpPr>
        <p:spPr>
          <a:xfrm>
            <a:off x="9320412" y="1522448"/>
            <a:ext cx="1469825" cy="369332"/>
          </a:xfrm>
          <a:prstGeom prst="rect">
            <a:avLst/>
          </a:prstGeom>
          <a:noFill/>
        </p:spPr>
        <p:txBody>
          <a:bodyPr wrap="square" rtlCol="0">
            <a:spAutoFit/>
          </a:bodyPr>
          <a:lstStyle/>
          <a:p>
            <a:r>
              <a:rPr lang="es-VE" b="1"/>
              <a:t>MODULOS</a:t>
            </a:r>
          </a:p>
        </p:txBody>
      </p:sp>
      <p:graphicFrame>
        <p:nvGraphicFramePr>
          <p:cNvPr id="5" name="Diagrama 36"/>
          <p:cNvGraphicFramePr/>
          <p:nvPr>
            <p:extLst>
              <p:ext uri="{D42A27DB-BD31-4B8C-83A1-F6EECF244321}">
                <p14:modId xmlns:p14="http://schemas.microsoft.com/office/powerpoint/2010/main" val="3527769676"/>
              </p:ext>
            </p:extLst>
          </p:nvPr>
        </p:nvGraphicFramePr>
        <p:xfrm>
          <a:off x="8989261" y="2659062"/>
          <a:ext cx="3223318" cy="3079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104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a:t>Integración</a:t>
            </a:r>
            <a:r>
              <a:rPr lang="en-US" dirty="0"/>
              <a:t> CRM y </a:t>
            </a:r>
            <a:r>
              <a:rPr lang="en-US" dirty="0" smtClean="0"/>
              <a:t>Dynamics</a:t>
            </a:r>
            <a:endParaRPr lang="en-US" dirty="0"/>
          </a:p>
        </p:txBody>
      </p:sp>
      <p:pic>
        <p:nvPicPr>
          <p:cNvPr id="3" name="Picture 2"/>
          <p:cNvPicPr>
            <a:picLocks noChangeAspect="1"/>
          </p:cNvPicPr>
          <p:nvPr/>
        </p:nvPicPr>
        <p:blipFill>
          <a:blip r:embed="rId3"/>
          <a:stretch>
            <a:fillRect/>
          </a:stretch>
        </p:blipFill>
        <p:spPr>
          <a:xfrm>
            <a:off x="3322637" y="1516061"/>
            <a:ext cx="4953000" cy="4617495"/>
          </a:xfrm>
          <a:prstGeom prst="rect">
            <a:avLst/>
          </a:prstGeom>
        </p:spPr>
      </p:pic>
    </p:spTree>
    <p:extLst>
      <p:ext uri="{BB962C8B-B14F-4D97-AF65-F5344CB8AC3E}">
        <p14:creationId xmlns:p14="http://schemas.microsoft.com/office/powerpoint/2010/main" val="28752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 dirty="0"/>
              <a:t>Integración</a:t>
            </a:r>
            <a:r>
              <a:rPr lang="en-US" dirty="0"/>
              <a:t> CRM y </a:t>
            </a:r>
            <a:r>
              <a:rPr lang="en-US" dirty="0" smtClean="0"/>
              <a:t>Dynamics</a:t>
            </a:r>
            <a:endParaRPr lang="en-US" dirty="0"/>
          </a:p>
        </p:txBody>
      </p:sp>
      <p:sp>
        <p:nvSpPr>
          <p:cNvPr id="13" name="Rectangle 12"/>
          <p:cNvSpPr/>
          <p:nvPr/>
        </p:nvSpPr>
        <p:spPr bwMode="auto">
          <a:xfrm>
            <a:off x="8580437" y="2582863"/>
            <a:ext cx="3663140" cy="2133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s-ES" sz="1400">
                <a:gradFill>
                  <a:gsLst>
                    <a:gs pos="5417">
                      <a:srgbClr val="FFFFFF"/>
                    </a:gs>
                    <a:gs pos="28000">
                      <a:srgbClr val="FFFFFF"/>
                    </a:gs>
                  </a:gsLst>
                  <a:lin ang="5400000" scaled="0"/>
                </a:gradFill>
                <a:ea typeface="Segoe UI" pitchFamily="34" charset="0"/>
                <a:cs typeface="Segoe UI" pitchFamily="34" charset="0"/>
              </a:rPr>
              <a:t>En la siguiente Demostración Veremos como una llamada de un cliente. Reconocido en la Bases de datos es consultado su historial de compras.</a:t>
            </a:r>
          </a:p>
          <a:p>
            <a:pPr defTabSz="932472" fontAlgn="base">
              <a:spcBef>
                <a:spcPct val="0"/>
              </a:spcBef>
              <a:spcAft>
                <a:spcPct val="0"/>
              </a:spcAft>
            </a:pPr>
            <a:endParaRPr lang="en-US" sz="140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s-ES" sz="1400">
                <a:gradFill>
                  <a:gsLst>
                    <a:gs pos="5417">
                      <a:srgbClr val="FFFFFF"/>
                    </a:gs>
                    <a:gs pos="28000">
                      <a:srgbClr val="FFFFFF"/>
                    </a:gs>
                  </a:gsLst>
                  <a:lin ang="5400000" scaled="0"/>
                </a:gradFill>
                <a:ea typeface="Segoe UI" pitchFamily="34" charset="0"/>
                <a:cs typeface="Segoe UI" pitchFamily="34" charset="0"/>
              </a:rPr>
              <a:t>Con esto podremos dar un control sobre nuestros clientes y identificar las posibles oportunidades en nuestro clientes</a:t>
            </a:r>
            <a:r>
              <a:rPr lang="en-US" sz="1400">
                <a:gradFill>
                  <a:gsLst>
                    <a:gs pos="5417">
                      <a:srgbClr val="FFFFFF"/>
                    </a:gs>
                    <a:gs pos="28000">
                      <a:srgbClr val="FFFFFF"/>
                    </a:gs>
                  </a:gsLst>
                  <a:lin ang="5400000" scaled="0"/>
                </a:gradFill>
                <a:ea typeface="Segoe UI" pitchFamily="34" charset="0"/>
                <a:cs typeface="Segoe UI" pitchFamily="34" charset="0"/>
              </a:rPr>
              <a:t>.</a:t>
            </a:r>
            <a:endParaRPr lang="es-ES" sz="1400">
              <a:gradFill>
                <a:gsLst>
                  <a:gs pos="5417">
                    <a:srgbClr val="FFFFFF"/>
                  </a:gs>
                  <a:gs pos="28000">
                    <a:srgbClr val="FFFFFF"/>
                  </a:gs>
                </a:gsLst>
                <a:lin ang="5400000" scaled="0"/>
              </a:gradFill>
              <a:ea typeface="Segoe UI" pitchFamily="34" charset="0"/>
              <a:cs typeface="Segoe UI" pitchFamily="34" charset="0"/>
            </a:endParaRPr>
          </a:p>
        </p:txBody>
      </p:sp>
      <p:pic>
        <p:nvPicPr>
          <p:cNvPr id="3" name="prueba app skype for busin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308" y="1592262"/>
            <a:ext cx="7507955" cy="4191000"/>
          </a:xfrm>
          <a:prstGeom prst="rect">
            <a:avLst/>
          </a:prstGeom>
        </p:spPr>
      </p:pic>
    </p:spTree>
    <p:extLst>
      <p:ext uri="{BB962C8B-B14F-4D97-AF65-F5344CB8AC3E}">
        <p14:creationId xmlns:p14="http://schemas.microsoft.com/office/powerpoint/2010/main" val="26219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Integración</a:t>
            </a:r>
            <a:r>
              <a:rPr lang="en-US" dirty="0"/>
              <a:t> CRM y </a:t>
            </a:r>
            <a:r>
              <a:rPr lang="en-US" dirty="0" smtClean="0"/>
              <a:t>Dynamics</a:t>
            </a:r>
            <a:r>
              <a:rPr lang="en-US" dirty="0"/>
              <a:t/>
            </a:r>
            <a:br>
              <a:rPr lang="en-US" dirty="0"/>
            </a:br>
            <a:r>
              <a:rPr lang="en-US" sz="4000" dirty="0">
                <a:gradFill>
                  <a:gsLst>
                    <a:gs pos="0">
                      <a:schemeClr val="tx2"/>
                    </a:gs>
                    <a:gs pos="100000">
                      <a:schemeClr val="tx2"/>
                    </a:gs>
                  </a:gsLst>
                  <a:lin ang="5400000" scaled="0"/>
                </a:gradFill>
              </a:rPr>
              <a:t>Diagramas funcionales</a:t>
            </a:r>
          </a:p>
        </p:txBody>
      </p:sp>
      <p:pic>
        <p:nvPicPr>
          <p:cNvPr id="4" name="Picture 3"/>
          <p:cNvPicPr>
            <a:picLocks noChangeAspect="1"/>
          </p:cNvPicPr>
          <p:nvPr/>
        </p:nvPicPr>
        <p:blipFill>
          <a:blip r:embed="rId3"/>
          <a:stretch>
            <a:fillRect/>
          </a:stretch>
        </p:blipFill>
        <p:spPr>
          <a:xfrm>
            <a:off x="1722437" y="2049462"/>
            <a:ext cx="6858000" cy="4401869"/>
          </a:xfrm>
          <a:prstGeom prst="rect">
            <a:avLst/>
          </a:prstGeom>
        </p:spPr>
      </p:pic>
    </p:spTree>
    <p:extLst>
      <p:ext uri="{BB962C8B-B14F-4D97-AF65-F5344CB8AC3E}">
        <p14:creationId xmlns:p14="http://schemas.microsoft.com/office/powerpoint/2010/main" val="15918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6" name="Picture Placeholder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045450" y="1236663"/>
            <a:ext cx="3524250" cy="3524250"/>
          </a:xfrm>
        </p:spPr>
      </p:pic>
      <p:sp>
        <p:nvSpPr>
          <p:cNvPr id="5" name="Text Placeholder 4"/>
          <p:cNvSpPr>
            <a:spLocks noGrp="1"/>
          </p:cNvSpPr>
          <p:nvPr>
            <p:ph type="body" sz="quarter" idx="13"/>
          </p:nvPr>
        </p:nvSpPr>
        <p:spPr>
          <a:xfrm>
            <a:off x="7557205" y="5233640"/>
            <a:ext cx="4501423" cy="473422"/>
          </a:xfrm>
        </p:spPr>
        <p:txBody>
          <a:bodyPr/>
          <a:lstStyle/>
          <a:p>
            <a:r>
              <a:rPr lang="es-ES_tradnl" dirty="0"/>
              <a:t>https://</a:t>
            </a:r>
            <a:r>
              <a:rPr lang="es-ES_tradnl" dirty="0" err="1"/>
              <a:t>www.microsoft.com</a:t>
            </a:r>
            <a:r>
              <a:rPr lang="es-ES_tradnl" dirty="0"/>
              <a:t>/spain/</a:t>
            </a:r>
            <a:r>
              <a:rPr lang="es-ES_tradnl" dirty="0" err="1"/>
              <a:t>summit</a:t>
            </a:r>
            <a:r>
              <a:rPr lang="es-ES_tradnl" dirty="0"/>
              <a:t>/i2i2.html</a:t>
            </a:r>
          </a:p>
        </p:txBody>
      </p:sp>
    </p:spTree>
    <p:extLst>
      <p:ext uri="{BB962C8B-B14F-4D97-AF65-F5344CB8AC3E}">
        <p14:creationId xmlns:p14="http://schemas.microsoft.com/office/powerpoint/2010/main" val="254475243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Agenda</a:t>
            </a:r>
            <a:endParaRPr lang="en-US" dirty="0"/>
          </a:p>
        </p:txBody>
      </p:sp>
      <p:sp>
        <p:nvSpPr>
          <p:cNvPr id="6" name="Text Placeholder 5"/>
          <p:cNvSpPr>
            <a:spLocks noGrp="1"/>
          </p:cNvSpPr>
          <p:nvPr>
            <p:ph type="body" sz="quarter" idx="10"/>
          </p:nvPr>
        </p:nvSpPr>
        <p:spPr>
          <a:xfrm>
            <a:off x="274638" y="1212850"/>
            <a:ext cx="11887200" cy="4758226"/>
          </a:xfrm>
        </p:spPr>
        <p:txBody>
          <a:bodyPr/>
          <a:lstStyle/>
          <a:p>
            <a:pPr marL="342900" lvl="1" indent="-342900">
              <a:buFont typeface="Arial" charset="0"/>
              <a:buChar char="•"/>
            </a:pPr>
            <a:r>
              <a:rPr lang="es-ES_tradnl" sz="3200" dirty="0" smtClean="0"/>
              <a:t>Historia de las Comunicaciones</a:t>
            </a:r>
          </a:p>
          <a:p>
            <a:pPr marL="342900" lvl="1" indent="-342900">
              <a:buFont typeface="Arial" charset="0"/>
              <a:buChar char="•"/>
            </a:pPr>
            <a:r>
              <a:rPr lang="es-ES_tradnl" sz="3200" dirty="0" smtClean="0"/>
              <a:t>Skype for Business - Cloud PBX (Escenarios de Migración) </a:t>
            </a:r>
          </a:p>
          <a:p>
            <a:pPr marL="342900" lvl="1" indent="-342900">
              <a:buFont typeface="Arial" charset="0"/>
              <a:buChar char="•"/>
            </a:pPr>
            <a:r>
              <a:rPr lang="es-ES_tradnl" sz="3200" dirty="0" smtClean="0"/>
              <a:t>Skype for Business - WebRTC </a:t>
            </a:r>
            <a:r>
              <a:rPr lang="mr-IN" sz="3200" dirty="0" smtClean="0"/>
              <a:t>–</a:t>
            </a:r>
            <a:r>
              <a:rPr lang="es-ES_tradnl" sz="3200" dirty="0" smtClean="0"/>
              <a:t> ORTC API</a:t>
            </a:r>
          </a:p>
          <a:p>
            <a:pPr marL="342900" lvl="1" indent="-342900">
              <a:buFont typeface="Arial" charset="0"/>
              <a:buChar char="•"/>
            </a:pPr>
            <a:r>
              <a:rPr lang="es-ES_tradnl" sz="3200" dirty="0" smtClean="0"/>
              <a:t>Skype for Business - Control de Acceso (Domótica) - DEMO</a:t>
            </a:r>
          </a:p>
          <a:p>
            <a:pPr marL="342900" lvl="1" indent="-342900">
              <a:buFont typeface="Arial" charset="0"/>
              <a:buChar char="•"/>
            </a:pPr>
            <a:r>
              <a:rPr lang="es-ES_tradnl" sz="3200" dirty="0" smtClean="0"/>
              <a:t>Skype for Business - Fax on Cloud - DEMO</a:t>
            </a:r>
          </a:p>
          <a:p>
            <a:pPr marL="342900" lvl="1" indent="-342900">
              <a:buFont typeface="Arial" charset="0"/>
              <a:buChar char="•"/>
            </a:pPr>
            <a:r>
              <a:rPr lang="es-ES_tradnl" sz="3200" dirty="0" smtClean="0"/>
              <a:t>Skype for Business - Cloud2SIP - DEMO</a:t>
            </a:r>
          </a:p>
          <a:p>
            <a:pPr marL="342900" lvl="1" indent="-342900">
              <a:buFont typeface="Arial" charset="0"/>
              <a:buChar char="•"/>
            </a:pPr>
            <a:r>
              <a:rPr lang="es-ES_tradnl" sz="3200" dirty="0" smtClean="0"/>
              <a:t>Skype for Business - Integración con Dynamics CRM - DEMO</a:t>
            </a:r>
          </a:p>
          <a:p>
            <a:pPr marL="342900" lvl="1" indent="-342900">
              <a:buFont typeface="Arial" charset="0"/>
              <a:buChar char="•"/>
            </a:pPr>
            <a:r>
              <a:rPr lang="es-ES_tradnl" sz="3200" dirty="0" smtClean="0"/>
              <a:t>Preguntas y respuestas</a:t>
            </a:r>
          </a:p>
          <a:p>
            <a:pPr lvl="1"/>
            <a:endParaRPr lang="es-ES_tradnl"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z="7200" dirty="0" smtClean="0"/>
              <a:t>Historia de las Comunicaciones</a:t>
            </a:r>
            <a:endParaRPr lang="es-ES_tradnl" sz="7200" dirty="0"/>
          </a:p>
        </p:txBody>
      </p:sp>
    </p:spTree>
    <p:extLst>
      <p:ext uri="{BB962C8B-B14F-4D97-AF65-F5344CB8AC3E}">
        <p14:creationId xmlns:p14="http://schemas.microsoft.com/office/powerpoint/2010/main" val="20997811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dirty="0" smtClean="0"/>
              <a:t>Historia de las Comunicaciones</a:t>
            </a:r>
            <a:endParaRPr lang="es-ES_tradnl" dirty="0"/>
          </a:p>
        </p:txBody>
      </p:sp>
      <p:sp>
        <p:nvSpPr>
          <p:cNvPr id="6" name="Text Placeholder 5"/>
          <p:cNvSpPr>
            <a:spLocks noGrp="1"/>
          </p:cNvSpPr>
          <p:nvPr>
            <p:ph type="body" sz="quarter" idx="10"/>
          </p:nvPr>
        </p:nvSpPr>
        <p:spPr>
          <a:xfrm>
            <a:off x="274638" y="1212850"/>
            <a:ext cx="11887200" cy="5189113"/>
          </a:xfrm>
        </p:spPr>
        <p:txBody>
          <a:bodyPr/>
          <a:lstStyle/>
          <a:p>
            <a:pPr marL="342900" lvl="1" indent="-342900">
              <a:buFont typeface="Arial" charset="0"/>
              <a:buChar char="•"/>
            </a:pPr>
            <a:r>
              <a:rPr lang="es-ES_tradnl" dirty="0" smtClean="0"/>
              <a:t>Se inventa el teléfono  (Graham Bell </a:t>
            </a:r>
            <a:r>
              <a:rPr lang="mr-IN" dirty="0" smtClean="0"/>
              <a:t>–</a:t>
            </a:r>
            <a:r>
              <a:rPr lang="es-ES_tradnl" dirty="0" smtClean="0"/>
              <a:t> USA +1)</a:t>
            </a:r>
          </a:p>
          <a:p>
            <a:pPr marL="342900" lvl="1" indent="-342900">
              <a:buFont typeface="Arial" charset="0"/>
              <a:buChar char="•"/>
            </a:pPr>
            <a:r>
              <a:rPr lang="es-ES_tradnl" dirty="0" smtClean="0"/>
              <a:t>Se extiende el cable de cobre por todo el mundo</a:t>
            </a:r>
          </a:p>
          <a:p>
            <a:pPr marL="342900" lvl="1" indent="-342900">
              <a:buFont typeface="Arial" charset="0"/>
              <a:buChar char="•"/>
            </a:pPr>
            <a:r>
              <a:rPr lang="es-ES_tradnl" dirty="0" smtClean="0"/>
              <a:t>Se desarrolla el internet a través del cable del cobre (ADSL)</a:t>
            </a:r>
          </a:p>
          <a:p>
            <a:pPr marL="342900" lvl="1" indent="-342900">
              <a:buFont typeface="Arial" charset="0"/>
              <a:buChar char="•"/>
            </a:pPr>
            <a:r>
              <a:rPr lang="es-ES_tradnl" dirty="0" smtClean="0"/>
              <a:t>Se inventa y se desarrolla el teléfono móvil (Motorola)</a:t>
            </a:r>
          </a:p>
          <a:p>
            <a:pPr marL="342900" lvl="1" indent="-342900">
              <a:buFont typeface="Arial" charset="0"/>
              <a:buChar char="•"/>
            </a:pPr>
            <a:r>
              <a:rPr lang="es-ES_tradnl" dirty="0" smtClean="0"/>
              <a:t>Comienza la implementaciones de VOIP (Voz sobre internet)</a:t>
            </a:r>
          </a:p>
          <a:p>
            <a:pPr marL="342900" lvl="1" indent="-342900">
              <a:buFont typeface="Arial" charset="0"/>
              <a:buChar char="•"/>
            </a:pPr>
            <a:r>
              <a:rPr lang="es-ES_tradnl" dirty="0" smtClean="0"/>
              <a:t>Aparecen los teléfonos inteligentes (Smartphone)</a:t>
            </a:r>
          </a:p>
          <a:p>
            <a:pPr marL="342900" lvl="1" indent="-342900">
              <a:buFont typeface="Arial" charset="0"/>
              <a:buChar char="•"/>
            </a:pPr>
            <a:r>
              <a:rPr lang="es-ES_tradnl" dirty="0" smtClean="0"/>
              <a:t>Se desarrollan tecnologías para la navegación mas rápida en la telefónica móvil (3G-4G-LTE)</a:t>
            </a:r>
          </a:p>
          <a:p>
            <a:pPr marL="342900" lvl="1" indent="-342900">
              <a:buFont typeface="Arial" charset="0"/>
              <a:buChar char="•"/>
            </a:pPr>
            <a:r>
              <a:rPr lang="es-ES_tradnl" dirty="0" smtClean="0"/>
              <a:t>Se extienden y desarrollan los servicios de voz, video y comunicaciones utilizando Internet como único punto de conexión (Unified Communications </a:t>
            </a:r>
            <a:r>
              <a:rPr lang="mr-IN" dirty="0" smtClean="0"/>
              <a:t>–</a:t>
            </a:r>
            <a:r>
              <a:rPr lang="es-ES_tradnl" dirty="0" smtClean="0"/>
              <a:t> Comunicaciones Convergentes)</a:t>
            </a:r>
          </a:p>
          <a:p>
            <a:pPr marL="342900" lvl="1" indent="-342900">
              <a:buFont typeface="Arial" charset="0"/>
              <a:buChar char="•"/>
            </a:pPr>
            <a:r>
              <a:rPr lang="es-ES_tradnl" sz="2800" dirty="0" smtClean="0"/>
              <a:t>Microsoft adquiere Skype y se convierte en el mayor operador virtual a nivel mundial y con licencia de operador telefónico en Europa</a:t>
            </a:r>
          </a:p>
          <a:p>
            <a:pPr lvl="1" algn="ctr"/>
            <a:r>
              <a:rPr lang="es-ES_tradnl" sz="3200" dirty="0" smtClean="0">
                <a:solidFill>
                  <a:schemeClr val="tx2"/>
                </a:solidFill>
              </a:rPr>
              <a:t>”La revolución esta aquí nace CLOUDPBX - Skype for Business”</a:t>
            </a:r>
          </a:p>
          <a:p>
            <a:pPr marL="342900" lvl="1" indent="-342900">
              <a:buFont typeface="Arial" charset="0"/>
              <a:buChar char="•"/>
            </a:pPr>
            <a:endParaRPr lang="es-ES_tradnl" dirty="0" smtClean="0"/>
          </a:p>
          <a:p>
            <a:pPr marL="342900" lvl="1" indent="-342900">
              <a:buFont typeface="Arial" charset="0"/>
              <a:buChar char="•"/>
            </a:pPr>
            <a:endParaRPr lang="es-ES_tradnl" dirty="0"/>
          </a:p>
        </p:txBody>
      </p:sp>
    </p:spTree>
    <p:extLst>
      <p:ext uri="{BB962C8B-B14F-4D97-AF65-F5344CB8AC3E}">
        <p14:creationId xmlns:p14="http://schemas.microsoft.com/office/powerpoint/2010/main" val="131185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dirty="0" smtClean="0"/>
              <a:t>Historia de las Comunicaciones</a:t>
            </a:r>
            <a:endParaRPr lang="es-ES_tradnl" dirty="0"/>
          </a:p>
        </p:txBody>
      </p:sp>
      <p:grpSp>
        <p:nvGrpSpPr>
          <p:cNvPr id="4" name="Grupo 3"/>
          <p:cNvGrpSpPr/>
          <p:nvPr/>
        </p:nvGrpSpPr>
        <p:grpSpPr>
          <a:xfrm>
            <a:off x="1951037" y="1363662"/>
            <a:ext cx="7579024" cy="3466219"/>
            <a:chOff x="4180588" y="1400322"/>
            <a:chExt cx="8320835" cy="3301795"/>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288" y="4324218"/>
              <a:ext cx="1180935" cy="377899"/>
            </a:xfrm>
            <a:prstGeom prst="rect">
              <a:avLst/>
            </a:prstGeom>
          </p:spPr>
        </p:pic>
        <p:pic>
          <p:nvPicPr>
            <p:cNvPr id="7"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002" y="4291213"/>
              <a:ext cx="1447907" cy="344740"/>
            </a:xfrm>
            <a:prstGeom prst="rect">
              <a:avLst/>
            </a:prstGeom>
          </p:spPr>
        </p:pic>
        <p:pic>
          <p:nvPicPr>
            <p:cNvPr id="8"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785" y="4259608"/>
              <a:ext cx="1699692" cy="370133"/>
            </a:xfrm>
            <a:prstGeom prst="rect">
              <a:avLst/>
            </a:prstGeom>
          </p:spPr>
        </p:pic>
        <p:pic>
          <p:nvPicPr>
            <p:cNvPr id="9"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3203" y="4048251"/>
              <a:ext cx="2170125" cy="641818"/>
            </a:xfrm>
            <a:prstGeom prst="rect">
              <a:avLst/>
            </a:prstGeom>
          </p:spPr>
        </p:pic>
        <p:pic>
          <p:nvPicPr>
            <p:cNvPr id="10"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1219" y="3505729"/>
              <a:ext cx="1186113" cy="1186113"/>
            </a:xfrm>
            <a:prstGeom prst="rect">
              <a:avLst/>
            </a:prstGeom>
          </p:spPr>
        </p:pic>
        <p:pic>
          <p:nvPicPr>
            <p:cNvPr id="11"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0588" y="1612788"/>
              <a:ext cx="2652641" cy="1990725"/>
            </a:xfrm>
            <a:prstGeom prst="rect">
              <a:avLst/>
            </a:prstGeom>
          </p:spPr>
        </p:pic>
        <p:pic>
          <p:nvPicPr>
            <p:cNvPr id="12" name="Imagen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2105" y="1400322"/>
              <a:ext cx="1815457" cy="1362445"/>
            </a:xfrm>
            <a:prstGeom prst="rect">
              <a:avLst/>
            </a:prstGeom>
          </p:spPr>
        </p:pic>
        <p:pic>
          <p:nvPicPr>
            <p:cNvPr id="13" name="Imagen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1008" y="1715292"/>
              <a:ext cx="1903444" cy="1428476"/>
            </a:xfrm>
            <a:prstGeom prst="rect">
              <a:avLst/>
            </a:prstGeom>
          </p:spPr>
        </p:pic>
        <p:pic>
          <p:nvPicPr>
            <p:cNvPr id="14" name="Imagen 12"/>
            <p:cNvPicPr>
              <a:picLocks noChangeAspect="1"/>
            </p:cNvPicPr>
            <p:nvPr/>
          </p:nvPicPr>
          <p:blipFill>
            <a:blip r:embed="rId11"/>
            <a:stretch>
              <a:fillRect/>
            </a:stretch>
          </p:blipFill>
          <p:spPr>
            <a:xfrm>
              <a:off x="11263328" y="1781711"/>
              <a:ext cx="1238095" cy="1476190"/>
            </a:xfrm>
            <a:prstGeom prst="rect">
              <a:avLst/>
            </a:prstGeom>
          </p:spPr>
        </p:pic>
      </p:grpSp>
      <p:pic>
        <p:nvPicPr>
          <p:cNvPr id="15" name="Imagen 23"/>
          <p:cNvPicPr>
            <a:picLocks noChangeAspect="1"/>
          </p:cNvPicPr>
          <p:nvPr/>
        </p:nvPicPr>
        <p:blipFill>
          <a:blip r:embed="rId12"/>
          <a:stretch>
            <a:fillRect/>
          </a:stretch>
        </p:blipFill>
        <p:spPr>
          <a:xfrm>
            <a:off x="2579687" y="4906962"/>
            <a:ext cx="2876550" cy="1257300"/>
          </a:xfrm>
          <a:prstGeom prst="rect">
            <a:avLst/>
          </a:prstGeom>
        </p:spPr>
      </p:pic>
      <p:pic>
        <p:nvPicPr>
          <p:cNvPr id="16" name="Imagen 24"/>
          <p:cNvPicPr>
            <a:picLocks noChangeAspect="1"/>
          </p:cNvPicPr>
          <p:nvPr/>
        </p:nvPicPr>
        <p:blipFill>
          <a:blip r:embed="rId13"/>
          <a:stretch>
            <a:fillRect/>
          </a:stretch>
        </p:blipFill>
        <p:spPr>
          <a:xfrm>
            <a:off x="5761037" y="5132023"/>
            <a:ext cx="3362325" cy="895350"/>
          </a:xfrm>
          <a:prstGeom prst="rect">
            <a:avLst/>
          </a:prstGeom>
        </p:spPr>
      </p:pic>
    </p:spTree>
    <p:extLst>
      <p:ext uri="{BB962C8B-B14F-4D97-AF65-F5344CB8AC3E}">
        <p14:creationId xmlns:p14="http://schemas.microsoft.com/office/powerpoint/2010/main" val="4748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Escenarios de Migración </a:t>
            </a:r>
            <a:endParaRPr lang="es-ES_tradnl" sz="7200" dirty="0"/>
          </a:p>
        </p:txBody>
      </p:sp>
    </p:spTree>
    <p:extLst>
      <p:ext uri="{BB962C8B-B14F-4D97-AF65-F5344CB8AC3E}">
        <p14:creationId xmlns:p14="http://schemas.microsoft.com/office/powerpoint/2010/main" val="72205750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s-ES_tradnl" sz="3200" dirty="0" smtClean="0"/>
              <a:t>Skype For Business Cloud PBX (Escenarios de Migración)</a:t>
            </a:r>
            <a:endParaRPr lang="es-ES_tradnl" sz="3200" dirty="0"/>
          </a:p>
        </p:txBody>
      </p:sp>
      <p:sp>
        <p:nvSpPr>
          <p:cNvPr id="5" name="Rectangle 19"/>
          <p:cNvSpPr/>
          <p:nvPr/>
        </p:nvSpPr>
        <p:spPr bwMode="auto">
          <a:xfrm>
            <a:off x="383563" y="922070"/>
            <a:ext cx="11699427" cy="5684682"/>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880174" y="5578075"/>
            <a:ext cx="1563178" cy="8521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9"/>
          <p:cNvSpPr txBox="1"/>
          <p:nvPr/>
        </p:nvSpPr>
        <p:spPr>
          <a:xfrm>
            <a:off x="7552341" y="2940637"/>
            <a:ext cx="1625654" cy="192135"/>
          </a:xfrm>
          <a:prstGeom prst="rect">
            <a:avLst/>
          </a:prstGeom>
          <a:noFill/>
        </p:spPr>
        <p:txBody>
          <a:bodyPr wrap="square" lIns="0" tIns="0" rIns="0" bIns="0" rtlCol="0">
            <a:spAutoFit/>
          </a:bodyPr>
          <a:lstStyle/>
          <a:p>
            <a:pPr algn="ctr" defTabSz="932559"/>
            <a:r>
              <a:rPr lang="en-US" sz="1224" spc="-71" dirty="0" err="1">
                <a:solidFill>
                  <a:srgbClr val="FFFFFF"/>
                </a:solidFill>
                <a:latin typeface="Segoe UI" pitchFamily="34" charset="0"/>
              </a:rPr>
              <a:t>SfB</a:t>
            </a:r>
            <a:r>
              <a:rPr lang="en-US" sz="1224" spc="-71" dirty="0">
                <a:solidFill>
                  <a:srgbClr val="FFFFFF"/>
                </a:solidFill>
                <a:latin typeface="Segoe UI" pitchFamily="34" charset="0"/>
              </a:rPr>
              <a:t> Online Infrastructure</a:t>
            </a:r>
          </a:p>
        </p:txBody>
      </p:sp>
      <p:cxnSp>
        <p:nvCxnSpPr>
          <p:cNvPr id="9" name="Straight Arrow Connector 10"/>
          <p:cNvCxnSpPr/>
          <p:nvPr/>
        </p:nvCxnSpPr>
        <p:spPr>
          <a:xfrm flipH="1">
            <a:off x="4737220" y="6237363"/>
            <a:ext cx="2992114" cy="9330"/>
          </a:xfrm>
          <a:prstGeom prst="straightConnector1">
            <a:avLst/>
          </a:prstGeom>
          <a:ln w="25400" cap="sq">
            <a:solidFill>
              <a:schemeClr val="bg1"/>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11"/>
          <p:cNvCxnSpPr/>
          <p:nvPr/>
        </p:nvCxnSpPr>
        <p:spPr>
          <a:xfrm flipV="1">
            <a:off x="8378022" y="3243433"/>
            <a:ext cx="14337" cy="2198526"/>
          </a:xfrm>
          <a:prstGeom prst="straightConnector1">
            <a:avLst/>
          </a:prstGeom>
          <a:ln w="25400" cap="sq">
            <a:solidFill>
              <a:schemeClr val="bg1"/>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1" name="TextBox 12"/>
          <p:cNvSpPr txBox="1"/>
          <p:nvPr/>
        </p:nvSpPr>
        <p:spPr>
          <a:xfrm>
            <a:off x="8792209" y="4795873"/>
            <a:ext cx="573760" cy="19213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Internet</a:t>
            </a:r>
          </a:p>
        </p:txBody>
      </p:sp>
      <p:sp>
        <p:nvSpPr>
          <p:cNvPr id="12" name="TextBox 25"/>
          <p:cNvSpPr txBox="1"/>
          <p:nvPr/>
        </p:nvSpPr>
        <p:spPr>
          <a:xfrm>
            <a:off x="3596136" y="6241857"/>
            <a:ext cx="1051894" cy="19213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John </a:t>
            </a:r>
            <a:r>
              <a:rPr lang="en-US" sz="1224" spc="-71" dirty="0" err="1">
                <a:solidFill>
                  <a:srgbClr val="FFFFFF"/>
                </a:solidFill>
                <a:latin typeface="Segoe UI" pitchFamily="34" charset="0"/>
              </a:rPr>
              <a:t>SfB</a:t>
            </a:r>
            <a:r>
              <a:rPr lang="en-US" sz="1224" spc="-71" dirty="0">
                <a:solidFill>
                  <a:srgbClr val="FFFFFF"/>
                </a:solidFill>
                <a:latin typeface="Segoe UI" pitchFamily="34" charset="0"/>
              </a:rPr>
              <a:t> Online</a:t>
            </a:r>
          </a:p>
        </p:txBody>
      </p:sp>
      <p:cxnSp>
        <p:nvCxnSpPr>
          <p:cNvPr id="13" name="Straight Arrow Connector 28"/>
          <p:cNvCxnSpPr/>
          <p:nvPr/>
        </p:nvCxnSpPr>
        <p:spPr>
          <a:xfrm flipH="1">
            <a:off x="2709461" y="2406993"/>
            <a:ext cx="392835" cy="697039"/>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4" name="Group 49"/>
          <p:cNvGrpSpPr/>
          <p:nvPr/>
        </p:nvGrpSpPr>
        <p:grpSpPr>
          <a:xfrm>
            <a:off x="1099186" y="2974419"/>
            <a:ext cx="1872664" cy="1020832"/>
            <a:chOff x="511039" y="2850325"/>
            <a:chExt cx="1836112" cy="1000907"/>
          </a:xfrm>
        </p:grpSpPr>
        <p:pic>
          <p:nvPicPr>
            <p:cNvPr id="15"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1039" y="2850325"/>
              <a:ext cx="1836112" cy="100090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34"/>
            <p:cNvGrpSpPr/>
            <p:nvPr/>
          </p:nvGrpSpPr>
          <p:grpSpPr>
            <a:xfrm>
              <a:off x="1227242" y="3113634"/>
              <a:ext cx="877324" cy="737598"/>
              <a:chOff x="2359928" y="4004526"/>
              <a:chExt cx="855614" cy="737598"/>
            </a:xfrm>
          </p:grpSpPr>
          <p:sp>
            <p:nvSpPr>
              <p:cNvPr id="18" name="Isosceles Triangle 35"/>
              <p:cNvSpPr/>
              <p:nvPr/>
            </p:nvSpPr>
            <p:spPr bwMode="auto">
              <a:xfrm>
                <a:off x="2359928" y="4004526"/>
                <a:ext cx="855614" cy="737598"/>
              </a:xfrm>
              <a:prstGeom prst="triangle">
                <a:avLst/>
              </a:prstGeom>
              <a:noFill/>
              <a:ln w="2540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Box 36"/>
              <p:cNvSpPr txBox="1"/>
              <p:nvPr/>
            </p:nvSpPr>
            <p:spPr>
              <a:xfrm>
                <a:off x="2594078" y="4421598"/>
                <a:ext cx="388606" cy="188385"/>
              </a:xfrm>
              <a:prstGeom prst="rect">
                <a:avLst/>
              </a:prstGeom>
              <a:noFill/>
            </p:spPr>
            <p:txBody>
              <a:bodyPr wrap="square" lIns="0" tIns="0" rIns="0" bIns="0" rtlCol="0">
                <a:spAutoFit/>
              </a:bodyPr>
              <a:lstStyle/>
              <a:p>
                <a:pPr algn="ctr" defTabSz="932559"/>
                <a:r>
                  <a:rPr lang="en-US" sz="1224" spc="-71" dirty="0">
                    <a:solidFill>
                      <a:srgbClr val="797A7D"/>
                    </a:solidFill>
                    <a:latin typeface="Segoe UI" pitchFamily="34" charset="0"/>
                  </a:rPr>
                  <a:t>PSTN</a:t>
                </a:r>
              </a:p>
            </p:txBody>
          </p:sp>
        </p:grpSp>
      </p:grpSp>
      <p:grpSp>
        <p:nvGrpSpPr>
          <p:cNvPr id="20" name="Group 5"/>
          <p:cNvGrpSpPr/>
          <p:nvPr/>
        </p:nvGrpSpPr>
        <p:grpSpPr>
          <a:xfrm>
            <a:off x="3174477" y="2211062"/>
            <a:ext cx="696764" cy="563138"/>
            <a:chOff x="4068592" y="1750518"/>
            <a:chExt cx="683164" cy="552146"/>
          </a:xfrm>
        </p:grpSpPr>
        <p:pic>
          <p:nvPicPr>
            <p:cNvPr id="21" name="Picture 45"/>
            <p:cNvPicPr>
              <a:picLocks noChangeAspect="1"/>
            </p:cNvPicPr>
            <p:nvPr/>
          </p:nvPicPr>
          <p:blipFill>
            <a:blip r:embed="rId4"/>
            <a:stretch>
              <a:fillRect/>
            </a:stretch>
          </p:blipFill>
          <p:spPr>
            <a:xfrm>
              <a:off x="4085820" y="1750518"/>
              <a:ext cx="665936" cy="248467"/>
            </a:xfrm>
            <a:prstGeom prst="rect">
              <a:avLst/>
            </a:prstGeom>
          </p:spPr>
        </p:pic>
        <p:sp>
          <p:nvSpPr>
            <p:cNvPr id="22" name="TextBox 48"/>
            <p:cNvSpPr txBox="1"/>
            <p:nvPr/>
          </p:nvSpPr>
          <p:spPr>
            <a:xfrm>
              <a:off x="4068592" y="2114279"/>
              <a:ext cx="656321"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PSTN GW</a:t>
              </a:r>
            </a:p>
          </p:txBody>
        </p:sp>
      </p:grpSp>
      <p:pic>
        <p:nvPicPr>
          <p:cNvPr id="23" name="Picture 1"/>
          <p:cNvPicPr>
            <a:picLocks noChangeAspect="1"/>
          </p:cNvPicPr>
          <p:nvPr/>
        </p:nvPicPr>
        <p:blipFill>
          <a:blip r:embed="rId5"/>
          <a:stretch>
            <a:fillRect/>
          </a:stretch>
        </p:blipFill>
        <p:spPr>
          <a:xfrm>
            <a:off x="3843864" y="5815327"/>
            <a:ext cx="537985" cy="439223"/>
          </a:xfrm>
          <a:prstGeom prst="rect">
            <a:avLst/>
          </a:prstGeom>
        </p:spPr>
      </p:pic>
      <p:pic>
        <p:nvPicPr>
          <p:cNvPr id="24" name="Picture 2"/>
          <p:cNvPicPr>
            <a:picLocks noChangeAspect="1"/>
          </p:cNvPicPr>
          <p:nvPr/>
        </p:nvPicPr>
        <p:blipFill>
          <a:blip r:embed="rId6"/>
          <a:stretch>
            <a:fillRect/>
          </a:stretch>
        </p:blipFill>
        <p:spPr>
          <a:xfrm>
            <a:off x="7989731" y="1843860"/>
            <a:ext cx="873717" cy="1027523"/>
          </a:xfrm>
          <a:prstGeom prst="rect">
            <a:avLst/>
          </a:prstGeom>
        </p:spPr>
      </p:pic>
      <p:sp>
        <p:nvSpPr>
          <p:cNvPr id="25" name="Rectangle 37"/>
          <p:cNvSpPr/>
          <p:nvPr/>
        </p:nvSpPr>
        <p:spPr bwMode="auto">
          <a:xfrm>
            <a:off x="4362343" y="1552085"/>
            <a:ext cx="3187926" cy="37910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6" name="Group 59"/>
          <p:cNvGrpSpPr/>
          <p:nvPr/>
        </p:nvGrpSpPr>
        <p:grpSpPr>
          <a:xfrm>
            <a:off x="5904673" y="1893602"/>
            <a:ext cx="884866" cy="779747"/>
            <a:chOff x="4772048" y="1356141"/>
            <a:chExt cx="867594" cy="764527"/>
          </a:xfrm>
        </p:grpSpPr>
        <p:pic>
          <p:nvPicPr>
            <p:cNvPr id="27" name="Picture 51"/>
            <p:cNvPicPr>
              <a:picLocks noChangeAspect="1"/>
            </p:cNvPicPr>
            <p:nvPr/>
          </p:nvPicPr>
          <p:blipFill>
            <a:blip r:embed="rId7"/>
            <a:stretch>
              <a:fillRect/>
            </a:stretch>
          </p:blipFill>
          <p:spPr>
            <a:xfrm>
              <a:off x="4981376" y="1356141"/>
              <a:ext cx="658266" cy="574200"/>
            </a:xfrm>
            <a:prstGeom prst="rect">
              <a:avLst/>
            </a:prstGeom>
          </p:spPr>
        </p:pic>
        <p:sp>
          <p:nvSpPr>
            <p:cNvPr id="28" name="TextBox 53"/>
            <p:cNvSpPr txBox="1"/>
            <p:nvPr/>
          </p:nvSpPr>
          <p:spPr>
            <a:xfrm>
              <a:off x="4772048" y="1932283"/>
              <a:ext cx="715819"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Edge</a:t>
              </a:r>
            </a:p>
          </p:txBody>
        </p:sp>
      </p:grpSp>
      <p:grpSp>
        <p:nvGrpSpPr>
          <p:cNvPr id="29" name="Group 56"/>
          <p:cNvGrpSpPr/>
          <p:nvPr/>
        </p:nvGrpSpPr>
        <p:grpSpPr>
          <a:xfrm>
            <a:off x="5131553" y="2810931"/>
            <a:ext cx="742162" cy="980417"/>
            <a:chOff x="6984282" y="1362798"/>
            <a:chExt cx="715819" cy="945617"/>
          </a:xfrm>
        </p:grpSpPr>
        <p:pic>
          <p:nvPicPr>
            <p:cNvPr id="30" name="Picture 54"/>
            <p:cNvPicPr>
              <a:picLocks noChangeAspect="1"/>
            </p:cNvPicPr>
            <p:nvPr/>
          </p:nvPicPr>
          <p:blipFill>
            <a:blip r:embed="rId8"/>
            <a:stretch>
              <a:fillRect/>
            </a:stretch>
          </p:blipFill>
          <p:spPr>
            <a:xfrm>
              <a:off x="7190881" y="1362798"/>
              <a:ext cx="449016" cy="539400"/>
            </a:xfrm>
            <a:prstGeom prst="rect">
              <a:avLst/>
            </a:prstGeom>
          </p:spPr>
        </p:pic>
        <p:sp>
          <p:nvSpPr>
            <p:cNvPr id="31" name="TextBox 55"/>
            <p:cNvSpPr txBox="1"/>
            <p:nvPr/>
          </p:nvSpPr>
          <p:spPr>
            <a:xfrm>
              <a:off x="6984282" y="1937784"/>
              <a:ext cx="715819" cy="370631"/>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Active Directory</a:t>
              </a:r>
            </a:p>
          </p:txBody>
        </p:sp>
      </p:grpSp>
      <p:sp>
        <p:nvSpPr>
          <p:cNvPr id="32" name="Rounded Rectangle 58"/>
          <p:cNvSpPr/>
          <p:nvPr/>
        </p:nvSpPr>
        <p:spPr bwMode="auto">
          <a:xfrm>
            <a:off x="4714195" y="1779583"/>
            <a:ext cx="2533967" cy="3204633"/>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3" name="Straight Arrow Connector 60"/>
          <p:cNvCxnSpPr/>
          <p:nvPr/>
        </p:nvCxnSpPr>
        <p:spPr>
          <a:xfrm flipH="1">
            <a:off x="3883229" y="2335981"/>
            <a:ext cx="1052063" cy="1114"/>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61"/>
          <p:cNvCxnSpPr/>
          <p:nvPr/>
        </p:nvCxnSpPr>
        <p:spPr>
          <a:xfrm flipH="1" flipV="1">
            <a:off x="6781083" y="2335981"/>
            <a:ext cx="1101324" cy="673"/>
          </a:xfrm>
          <a:prstGeom prst="straightConnector1">
            <a:avLst/>
          </a:prstGeom>
          <a:ln w="25400" cap="sq">
            <a:solidFill>
              <a:schemeClr val="accent4"/>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35" name="Group 7"/>
          <p:cNvGrpSpPr/>
          <p:nvPr/>
        </p:nvGrpSpPr>
        <p:grpSpPr>
          <a:xfrm>
            <a:off x="6013222" y="3930162"/>
            <a:ext cx="742162" cy="980417"/>
            <a:chOff x="8923369" y="3159083"/>
            <a:chExt cx="727676" cy="961280"/>
          </a:xfrm>
        </p:grpSpPr>
        <p:pic>
          <p:nvPicPr>
            <p:cNvPr id="36" name="Picture 3"/>
            <p:cNvPicPr>
              <a:picLocks noChangeAspect="1"/>
            </p:cNvPicPr>
            <p:nvPr/>
          </p:nvPicPr>
          <p:blipFill>
            <a:blip r:embed="rId9"/>
            <a:stretch>
              <a:fillRect/>
            </a:stretch>
          </p:blipFill>
          <p:spPr>
            <a:xfrm>
              <a:off x="9177897" y="3159083"/>
              <a:ext cx="440297" cy="535050"/>
            </a:xfrm>
            <a:prstGeom prst="rect">
              <a:avLst/>
            </a:prstGeom>
          </p:spPr>
        </p:pic>
        <p:sp>
          <p:nvSpPr>
            <p:cNvPr id="37" name="TextBox 62"/>
            <p:cNvSpPr txBox="1"/>
            <p:nvPr/>
          </p:nvSpPr>
          <p:spPr>
            <a:xfrm>
              <a:off x="8923369" y="3743593"/>
              <a:ext cx="727676" cy="376770"/>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AD FS Proxy</a:t>
              </a:r>
            </a:p>
            <a:p>
              <a:pPr algn="ctr" defTabSz="932559"/>
              <a:r>
                <a:rPr lang="en-US" sz="1224" spc="-71" dirty="0">
                  <a:solidFill>
                    <a:srgbClr val="FFFFFF"/>
                  </a:solidFill>
                  <a:latin typeface="Segoe UI" pitchFamily="34" charset="0"/>
                </a:rPr>
                <a:t>(optional)</a:t>
              </a:r>
            </a:p>
          </p:txBody>
        </p:sp>
      </p:grpSp>
      <p:grpSp>
        <p:nvGrpSpPr>
          <p:cNvPr id="38" name="Group 14"/>
          <p:cNvGrpSpPr/>
          <p:nvPr/>
        </p:nvGrpSpPr>
        <p:grpSpPr>
          <a:xfrm>
            <a:off x="5187542" y="3930163"/>
            <a:ext cx="742162" cy="957084"/>
            <a:chOff x="7209161" y="3636004"/>
            <a:chExt cx="727676" cy="938403"/>
          </a:xfrm>
        </p:grpSpPr>
        <p:pic>
          <p:nvPicPr>
            <p:cNvPr id="39" name="Picture 4"/>
            <p:cNvPicPr>
              <a:picLocks noChangeAspect="1"/>
            </p:cNvPicPr>
            <p:nvPr/>
          </p:nvPicPr>
          <p:blipFill>
            <a:blip r:embed="rId10"/>
            <a:stretch>
              <a:fillRect/>
            </a:stretch>
          </p:blipFill>
          <p:spPr>
            <a:xfrm>
              <a:off x="7385164" y="3636004"/>
              <a:ext cx="444656" cy="539400"/>
            </a:xfrm>
            <a:prstGeom prst="rect">
              <a:avLst/>
            </a:prstGeom>
          </p:spPr>
        </p:pic>
        <p:sp>
          <p:nvSpPr>
            <p:cNvPr id="40" name="TextBox 63"/>
            <p:cNvSpPr txBox="1"/>
            <p:nvPr/>
          </p:nvSpPr>
          <p:spPr>
            <a:xfrm>
              <a:off x="7209161" y="4197637"/>
              <a:ext cx="727676" cy="376770"/>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AD FS (optional)</a:t>
              </a:r>
            </a:p>
          </p:txBody>
        </p:sp>
      </p:grpSp>
      <p:grpSp>
        <p:nvGrpSpPr>
          <p:cNvPr id="41" name="Group 16"/>
          <p:cNvGrpSpPr/>
          <p:nvPr/>
        </p:nvGrpSpPr>
        <p:grpSpPr>
          <a:xfrm>
            <a:off x="6047377" y="2865046"/>
            <a:ext cx="742162" cy="811924"/>
            <a:chOff x="8912308" y="3092791"/>
            <a:chExt cx="727676" cy="796076"/>
          </a:xfrm>
        </p:grpSpPr>
        <p:pic>
          <p:nvPicPr>
            <p:cNvPr id="42" name="Picture 13"/>
            <p:cNvPicPr>
              <a:picLocks noChangeAspect="1"/>
            </p:cNvPicPr>
            <p:nvPr/>
          </p:nvPicPr>
          <p:blipFill>
            <a:blip r:embed="rId11"/>
            <a:stretch>
              <a:fillRect/>
            </a:stretch>
          </p:blipFill>
          <p:spPr>
            <a:xfrm>
              <a:off x="9140538" y="3092791"/>
              <a:ext cx="470813" cy="548100"/>
            </a:xfrm>
            <a:prstGeom prst="rect">
              <a:avLst/>
            </a:prstGeom>
          </p:spPr>
        </p:pic>
        <p:sp>
          <p:nvSpPr>
            <p:cNvPr id="43" name="TextBox 64"/>
            <p:cNvSpPr txBox="1"/>
            <p:nvPr/>
          </p:nvSpPr>
          <p:spPr>
            <a:xfrm>
              <a:off x="8912308" y="3700482"/>
              <a:ext cx="727676"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AAD Sync</a:t>
              </a:r>
            </a:p>
          </p:txBody>
        </p:sp>
      </p:grpSp>
      <p:grpSp>
        <p:nvGrpSpPr>
          <p:cNvPr id="44" name="Group 17"/>
          <p:cNvGrpSpPr/>
          <p:nvPr/>
        </p:nvGrpSpPr>
        <p:grpSpPr>
          <a:xfrm>
            <a:off x="5154649" y="1881776"/>
            <a:ext cx="757936" cy="800442"/>
            <a:chOff x="7802670" y="2131194"/>
            <a:chExt cx="743142" cy="784818"/>
          </a:xfrm>
        </p:grpSpPr>
        <p:pic>
          <p:nvPicPr>
            <p:cNvPr id="45" name="Picture 15"/>
            <p:cNvPicPr>
              <a:picLocks noChangeAspect="1"/>
            </p:cNvPicPr>
            <p:nvPr/>
          </p:nvPicPr>
          <p:blipFill>
            <a:blip r:embed="rId12"/>
            <a:stretch>
              <a:fillRect/>
            </a:stretch>
          </p:blipFill>
          <p:spPr>
            <a:xfrm>
              <a:off x="7887546" y="2131194"/>
              <a:ext cx="658266" cy="574200"/>
            </a:xfrm>
            <a:prstGeom prst="rect">
              <a:avLst/>
            </a:prstGeom>
          </p:spPr>
        </p:pic>
        <p:sp>
          <p:nvSpPr>
            <p:cNvPr id="46" name="TextBox 66"/>
            <p:cNvSpPr txBox="1"/>
            <p:nvPr/>
          </p:nvSpPr>
          <p:spPr>
            <a:xfrm>
              <a:off x="7802670" y="2727627"/>
              <a:ext cx="715819" cy="188385"/>
            </a:xfrm>
            <a:prstGeom prst="rect">
              <a:avLst/>
            </a:prstGeom>
            <a:noFill/>
          </p:spPr>
          <p:txBody>
            <a:bodyPr wrap="square" lIns="0" tIns="0" rIns="0" bIns="0" rtlCol="0">
              <a:spAutoFit/>
            </a:bodyPr>
            <a:lstStyle/>
            <a:p>
              <a:pPr algn="ctr" defTabSz="932559"/>
              <a:r>
                <a:rPr lang="en-US" sz="1224" spc="-71" dirty="0">
                  <a:solidFill>
                    <a:srgbClr val="FFFFFF"/>
                  </a:solidFill>
                  <a:latin typeface="Segoe UI" pitchFamily="34" charset="0"/>
                </a:rPr>
                <a:t>Front-End </a:t>
              </a:r>
            </a:p>
          </p:txBody>
        </p:sp>
      </p:grpSp>
    </p:spTree>
    <p:extLst>
      <p:ext uri="{BB962C8B-B14F-4D97-AF65-F5344CB8AC3E}">
        <p14:creationId xmlns:p14="http://schemas.microsoft.com/office/powerpoint/2010/main" val="209526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WebRTC - ORTC</a:t>
            </a:r>
            <a:endParaRPr lang="es-ES_tradnl" sz="7200" dirty="0"/>
          </a:p>
        </p:txBody>
      </p:sp>
    </p:spTree>
    <p:extLst>
      <p:ext uri="{BB962C8B-B14F-4D97-AF65-F5344CB8AC3E}">
        <p14:creationId xmlns:p14="http://schemas.microsoft.com/office/powerpoint/2010/main" val="80044475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d7b89efc-599c-41ef-afcb-e0aecc35db0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356</TotalTime>
  <Words>1997</Words>
  <Application>Microsoft Office PowerPoint</Application>
  <PresentationFormat>Custom</PresentationFormat>
  <Paragraphs>198</Paragraphs>
  <Slides>30</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UI</vt:lpstr>
      <vt:lpstr>Segoe UI Light</vt:lpstr>
      <vt:lpstr>Wingdings</vt:lpstr>
      <vt:lpstr>GCIO Summit 2016 Template - White</vt:lpstr>
      <vt:lpstr>PowerPoint Presentation</vt:lpstr>
      <vt:lpstr> Skype For Business Cloud PBX</vt:lpstr>
      <vt:lpstr>Agenda</vt:lpstr>
      <vt:lpstr>Historia de las Comunicaciones</vt:lpstr>
      <vt:lpstr>Historia de las Comunicaciones</vt:lpstr>
      <vt:lpstr>Historia de las Comunicaciones</vt:lpstr>
      <vt:lpstr>Escenarios de Migración </vt:lpstr>
      <vt:lpstr>Skype For Business Cloud PBX (Escenarios de Migración)</vt:lpstr>
      <vt:lpstr>WebRTC - ORTC</vt:lpstr>
      <vt:lpstr>WebRTC – ORTC (Object Real Time Communications)</vt:lpstr>
      <vt:lpstr>WebRTC – ORTC (Object Real Time Communications)</vt:lpstr>
      <vt:lpstr>Control de Acceso</vt:lpstr>
      <vt:lpstr>Control de Accesso</vt:lpstr>
      <vt:lpstr>Control de Accesso</vt:lpstr>
      <vt:lpstr>FAX on Cloud</vt:lpstr>
      <vt:lpstr>Fax On Cloud</vt:lpstr>
      <vt:lpstr>Fax On Cloud</vt:lpstr>
      <vt:lpstr>Fax On Cloud</vt:lpstr>
      <vt:lpstr>Fax On Cloud Clientes</vt:lpstr>
      <vt:lpstr>Cloud Sip2Skype4B</vt:lpstr>
      <vt:lpstr>Sip 2 S4B</vt:lpstr>
      <vt:lpstr>Sip 2 S4B</vt:lpstr>
      <vt:lpstr>CloudPBX CRM, Dynamics</vt:lpstr>
      <vt:lpstr>Integración Dynamics CRM</vt:lpstr>
      <vt:lpstr>Integración CRM y Dynamics</vt:lpstr>
      <vt:lpstr>Integración CRM y Dynamics</vt:lpstr>
      <vt:lpstr>Integración CRM y Dynamics</vt:lpstr>
      <vt:lpstr>Integración CRM y Dynamics Diagramas funcionales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Elena Idoate Lacasia</cp:lastModifiedBy>
  <cp:revision>52</cp:revision>
  <dcterms:created xsi:type="dcterms:W3CDTF">2016-08-22T02:07:54Z</dcterms:created>
  <dcterms:modified xsi:type="dcterms:W3CDTF">2016-10-04T09:57:22Z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